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13" d="100"/>
          <a:sy n="113" d="100"/>
        </p:scale>
        <p:origin x="1098" y="216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23.11.2023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354285" y="1884129"/>
            <a:ext cx="7359893" cy="492440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Авторы</a:t>
            </a:r>
            <a:r>
              <a:rPr lang="ru-RU" sz="1400" b="1" i="1" dirty="0" smtClean="0">
                <a:solidFill>
                  <a:srgbClr val="1B4089"/>
                </a:solidFill>
                <a:ea typeface="Verdana" pitchFamily="34" charset="0"/>
              </a:rPr>
              <a:t>: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В. Судников,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А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Д. Беклемишев, А.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Бурдаков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И. А. Иванов, А. А. </a:t>
            </a:r>
            <a:r>
              <a:rPr lang="ru-RU" sz="1200" i="1" dirty="0" err="1" smtClean="0">
                <a:solidFill>
                  <a:srgbClr val="1B4089"/>
                </a:solidFill>
                <a:ea typeface="Verdana" pitchFamily="34" charset="0"/>
              </a:rPr>
              <a:t>Инжеваткина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,</a:t>
            </a:r>
            <a:b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</a:b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А. 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В. </a:t>
            </a:r>
            <a:r>
              <a:rPr lang="ru-RU" sz="1200" i="1" dirty="0" smtClean="0">
                <a:solidFill>
                  <a:srgbClr val="1B4089"/>
                </a:solidFill>
                <a:ea typeface="Verdana" pitchFamily="34" charset="0"/>
              </a:rPr>
              <a:t>Кожевников, 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. В. </a:t>
            </a:r>
            <a:r>
              <a:rPr lang="ru-RU" sz="1200" i="1" dirty="0" err="1">
                <a:solidFill>
                  <a:srgbClr val="1B4089"/>
                </a:solidFill>
                <a:ea typeface="Verdana" pitchFamily="34" charset="0"/>
              </a:rPr>
              <a:t>Поступаев</a:t>
            </a:r>
            <a:r>
              <a:rPr lang="ru-RU" sz="1200" i="1" dirty="0">
                <a:solidFill>
                  <a:srgbClr val="1B4089"/>
                </a:solidFill>
                <a:ea typeface="Verdana" pitchFamily="34" charset="0"/>
              </a:rPr>
              <a:t>, М. С. Толкачёв, В. О. Устюжанин, И. С. Черноштанов</a:t>
            </a:r>
            <a:endParaRPr kumimoji="0" lang="ru-RU" sz="120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40225" y="6065405"/>
            <a:ext cx="6667751" cy="738662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2424113" lvl="0" indent="-2424113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424113" algn="l"/>
                <a:tab pos="6727825" algn="l"/>
              </a:tabLst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ru-RU" sz="1050" b="1" i="0" u="none" strike="noStrike" kern="1200" cap="none" spc="0" normalizeH="0" baseline="0" noProof="0" dirty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 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	</a:t>
            </a:r>
            <a:r>
              <a:rPr lang="ru-RU" sz="1050" i="0" dirty="0" err="1" smtClean="0">
                <a:solidFill>
                  <a:srgbClr val="163470"/>
                </a:solidFill>
              </a:rPr>
              <a:t>Инжеваткина</a:t>
            </a:r>
            <a:r>
              <a:rPr lang="ru-RU" sz="1050" i="0" dirty="0" smtClean="0">
                <a:solidFill>
                  <a:srgbClr val="163470"/>
                </a:solidFill>
              </a:rPr>
              <a:t> А. А.</a:t>
            </a:r>
            <a:r>
              <a:rPr lang="en-US" sz="1050" i="0" dirty="0" smtClean="0">
                <a:solidFill>
                  <a:srgbClr val="163470"/>
                </a:solidFill>
              </a:rPr>
              <a:t>, </a:t>
            </a:r>
            <a:r>
              <a:rPr lang="ru-RU" sz="1050" i="0" dirty="0" smtClean="0">
                <a:solidFill>
                  <a:srgbClr val="163470"/>
                </a:solidFill>
              </a:rPr>
              <a:t>и др.	Исследование </a:t>
            </a:r>
            <a:r>
              <a:rPr lang="ru-RU" sz="1050" i="0" dirty="0">
                <a:solidFill>
                  <a:srgbClr val="163470"/>
                </a:solidFill>
              </a:rPr>
              <a:t>потоковой скорости плазмы в открытой винтовой ловушке СМОЛА</a:t>
            </a:r>
            <a:r>
              <a:rPr lang="en-US" sz="1050" i="0" dirty="0" smtClean="0">
                <a:solidFill>
                  <a:srgbClr val="163470"/>
                </a:solidFill>
              </a:rPr>
              <a:t>  // </a:t>
            </a:r>
            <a:r>
              <a:rPr lang="ru-RU" sz="1050" i="0" dirty="0" smtClean="0">
                <a:solidFill>
                  <a:srgbClr val="163470"/>
                </a:solidFill>
              </a:rPr>
              <a:t>Физика Плазмы, в печати</a:t>
            </a:r>
            <a:r>
              <a:rPr lang="en-US" sz="1050" i="0" dirty="0" smtClean="0">
                <a:solidFill>
                  <a:srgbClr val="163470"/>
                </a:solidFill>
              </a:rPr>
              <a:t>.</a:t>
            </a:r>
            <a:endParaRPr lang="ru-RU" sz="1050" i="0" dirty="0" smtClean="0">
              <a:solidFill>
                <a:srgbClr val="163470"/>
              </a:solidFill>
            </a:endParaRPr>
          </a:p>
          <a:p>
            <a:pPr marL="2424113" indent="-2424113" algn="just">
              <a:buClr>
                <a:srgbClr val="70AD47">
                  <a:lumMod val="75000"/>
                </a:srgbClr>
              </a:buClr>
              <a:buNone/>
              <a:tabLst>
                <a:tab pos="892175" algn="l"/>
                <a:tab pos="2424113" algn="l"/>
                <a:tab pos="6727825" algn="l"/>
              </a:tabLst>
              <a:defRPr/>
            </a:pP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 err="1" smtClean="0">
                <a:solidFill>
                  <a:srgbClr val="163470"/>
                </a:solidFill>
              </a:rPr>
              <a:t>Tolkachev</a:t>
            </a:r>
            <a:r>
              <a:rPr lang="en-US" sz="1050" i="0" dirty="0" smtClean="0">
                <a:solidFill>
                  <a:srgbClr val="163470"/>
                </a:solidFill>
              </a:rPr>
              <a:t> M. S., </a:t>
            </a:r>
            <a:r>
              <a:rPr lang="en-US" sz="1050" i="0" dirty="0">
                <a:solidFill>
                  <a:srgbClr val="163470"/>
                </a:solidFill>
              </a:rPr>
              <a:t>et al.</a:t>
            </a:r>
            <a:r>
              <a:rPr lang="ru-RU" sz="1050" i="0" dirty="0">
                <a:solidFill>
                  <a:srgbClr val="163470"/>
                </a:solidFill>
              </a:rPr>
              <a:t>	</a:t>
            </a:r>
            <a:r>
              <a:rPr lang="en-US" sz="1050" i="0" dirty="0">
                <a:solidFill>
                  <a:srgbClr val="163470"/>
                </a:solidFill>
              </a:rPr>
              <a:t>Electromagnetic oscillations and anomalous ion scattering in the helically symmetric multiple-mirror trap </a:t>
            </a:r>
            <a:r>
              <a:rPr lang="en-US" sz="1050" i="0" dirty="0" smtClean="0">
                <a:solidFill>
                  <a:srgbClr val="163470"/>
                </a:solidFill>
              </a:rPr>
              <a:t> // </a:t>
            </a:r>
            <a:r>
              <a:rPr lang="en-US" sz="1050" i="0" dirty="0">
                <a:solidFill>
                  <a:srgbClr val="163470"/>
                </a:solidFill>
              </a:rPr>
              <a:t>Journal of Plasma </a:t>
            </a:r>
            <a:r>
              <a:rPr lang="en-US" sz="1050" i="0" dirty="0" smtClean="0">
                <a:solidFill>
                  <a:srgbClr val="163470"/>
                </a:solidFill>
              </a:rPr>
              <a:t>Physics</a:t>
            </a:r>
            <a:r>
              <a:rPr lang="ru-RU" sz="1050" i="0" dirty="0" smtClean="0">
                <a:solidFill>
                  <a:srgbClr val="163470"/>
                </a:solidFill>
              </a:rPr>
              <a:t>, в печати</a:t>
            </a:r>
            <a:r>
              <a:rPr lang="en-US" sz="1050" i="0" dirty="0" smtClean="0">
                <a:solidFill>
                  <a:srgbClr val="163470"/>
                </a:solidFill>
              </a:rPr>
              <a:t>.</a:t>
            </a:r>
            <a:endParaRPr lang="ru-RU" sz="1050" i="0" dirty="0">
              <a:solidFill>
                <a:srgbClr val="16347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462919"/>
            <a:ext cx="6578607" cy="3602486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Важной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задачей физики открытых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ловушек для термоядерной плазмы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является снижение потерь плазмы вдоль силовых линий. На установке СМОЛА исследуется винтовое удержание — новый метод подавления продольных потерь. Он основан на передаче импульса ионам при вращении плазмы в винтовом магнитном поле. Передача импульса в горячей редкой плазме возможна только при рассеянии частиц на волнах в плазме.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Источником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энергии для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колебаний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может служить кинетическая энергия запертых ионов.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Были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получены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теоретические оценки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пространственного спектра колебаний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потенциала плазмы.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Определена амплитуда электрического поля волны,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достаточная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для рассеяния пролётных частиц. В экспериментах на установке СМОЛА было показано, что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теоретическое условие выполняется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в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области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плазменного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шнура с максимальной скоростью вращения.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Амплитуда колебаний электрического поля 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достаточна 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для рассеяния ионов.</a:t>
            </a: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29319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На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установке СМОЛА экспериментально показана 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эффективность </a:t>
            </a:r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удержания вращающейся плазмы в винтовом магнитном поле в широком диапазоне длин свободного пробега ионов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431913" y="6203905"/>
            <a:ext cx="4813174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Рис. 2</a:t>
            </a:r>
            <a:r>
              <a:rPr lang="ru-RU" sz="1100" dirty="0">
                <a:solidFill>
                  <a:srgbClr val="163470"/>
                </a:solidFill>
              </a:rPr>
              <a:t>. (а)-(с) Компоненты волнового вектора колебаний </a:t>
            </a:r>
            <a:r>
              <a:rPr lang="ru-RU" sz="1100" dirty="0" smtClean="0">
                <a:solidFill>
                  <a:srgbClr val="163470"/>
                </a:solidFill>
              </a:rPr>
              <a:t>потенциала. </a:t>
            </a:r>
            <a:r>
              <a:rPr lang="ru-RU" sz="1100" dirty="0">
                <a:solidFill>
                  <a:srgbClr val="163470"/>
                </a:solidFill>
              </a:rPr>
              <a:t>(d) Произведение продольной длины волны на азимутальное </a:t>
            </a:r>
            <a:r>
              <a:rPr lang="ru-RU" sz="1100" dirty="0" err="1">
                <a:solidFill>
                  <a:srgbClr val="163470"/>
                </a:solidFill>
              </a:rPr>
              <a:t>модовое</a:t>
            </a:r>
            <a:r>
              <a:rPr lang="ru-RU" sz="1100" dirty="0">
                <a:solidFill>
                  <a:srgbClr val="163470"/>
                </a:solidFill>
              </a:rPr>
              <a:t> число. Красной линией отмечен период винтовой гофрировки.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6" name="Рисунок 15"/>
          <p:cNvPicPr/>
          <p:nvPr/>
        </p:nvPicPr>
        <p:blipFill>
          <a:blip r:embed="rId3"/>
          <a:stretch>
            <a:fillRect/>
          </a:stretch>
        </p:blipFill>
        <p:spPr>
          <a:xfrm>
            <a:off x="1371421" y="3763963"/>
            <a:ext cx="2929296" cy="2437304"/>
          </a:xfrm>
          <a:prstGeom prst="rect">
            <a:avLst/>
          </a:prstGeom>
        </p:spPr>
      </p:pic>
      <p:sp>
        <p:nvSpPr>
          <p:cNvPr id="7" name="Rectangle 5"/>
          <p:cNvSpPr>
            <a:spLocks noChangeArrowheads="1"/>
          </p:cNvSpPr>
          <p:nvPr/>
        </p:nvSpPr>
        <p:spPr bwMode="auto">
          <a:xfrm>
            <a:off x="636588" y="2462213"/>
            <a:ext cx="4402138" cy="13081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6588" y="2462213"/>
            <a:ext cx="4398963" cy="130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TextBox 17"/>
          <p:cNvSpPr txBox="1"/>
          <p:nvPr/>
        </p:nvSpPr>
        <p:spPr>
          <a:xfrm>
            <a:off x="431913" y="3769737"/>
            <a:ext cx="4813174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Рис. 1. Установка СМОЛА.</a:t>
            </a:r>
            <a:endParaRPr lang="en-US" sz="1100" dirty="0" smtClean="0">
              <a:solidFill>
                <a:srgbClr val="16347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9949</TotalTime>
  <Words>229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На установке СМОЛА экспериментально показана эффективность удержания вращающейся плазмы в винтовом магнитном поле в широком диапазоне длин свободного пробега ионов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Aleksey V. Reznichenko</cp:lastModifiedBy>
  <cp:revision>644</cp:revision>
  <cp:lastPrinted>2020-01-14T01:52:00Z</cp:lastPrinted>
  <dcterms:created xsi:type="dcterms:W3CDTF">2019-05-20T10:35:54Z</dcterms:created>
  <dcterms:modified xsi:type="dcterms:W3CDTF">2023-11-23T12:42:46Z</dcterms:modified>
</cp:coreProperties>
</file>