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4089"/>
    <a:srgbClr val="163470"/>
    <a:srgbClr val="FF3300"/>
    <a:srgbClr val="F43F06"/>
    <a:srgbClr val="00CC00"/>
    <a:srgbClr val="ECE890"/>
    <a:srgbClr val="B5C9F1"/>
    <a:srgbClr val="18397A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13" d="100"/>
          <a:sy n="113" d="100"/>
        </p:scale>
        <p:origin x="1098" y="21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. И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lang="ru-RU" sz="2400" dirty="0">
              <a:solidFill>
                <a:srgbClr val="5B9BD5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18907" y="1572364"/>
            <a:ext cx="8763293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Авторы</a:t>
            </a:r>
            <a:r>
              <a:rPr lang="ru-RU" sz="1400" b="1" i="1" dirty="0" smtClean="0">
                <a:solidFill>
                  <a:srgbClr val="163470"/>
                </a:solidFill>
                <a:ea typeface="Verdana" pitchFamily="34" charset="0"/>
              </a:rPr>
              <a:t>: </a:t>
            </a:r>
            <a:r>
              <a:rPr lang="ru-RU" sz="1400" i="1" dirty="0">
                <a:solidFill>
                  <a:srgbClr val="163470"/>
                </a:solidFill>
              </a:rPr>
              <a:t>В. В. Герасимов (ИЯФ СО РАН), А. К. Никитин (НТЦУП РАН, г. Москва</a:t>
            </a:r>
            <a:r>
              <a:rPr lang="ru-RU" sz="1400" i="1" dirty="0" smtClean="0">
                <a:solidFill>
                  <a:srgbClr val="163470"/>
                </a:solidFill>
              </a:rPr>
              <a:t>), С. Е. </a:t>
            </a:r>
            <a:r>
              <a:rPr lang="ru-RU" sz="1400" i="1" dirty="0" err="1" smtClean="0">
                <a:solidFill>
                  <a:srgbClr val="163470"/>
                </a:solidFill>
              </a:rPr>
              <a:t>Краснопевцев</a:t>
            </a:r>
            <a:r>
              <a:rPr lang="ru-RU" sz="1400" i="1" dirty="0">
                <a:solidFill>
                  <a:srgbClr val="163470"/>
                </a:solidFill>
              </a:rPr>
              <a:t> (ИЯФ СО РАН)</a:t>
            </a:r>
            <a:endParaRPr kumimoji="0" lang="ru-RU" sz="1400" i="1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8696" y="5952402"/>
            <a:ext cx="11442818" cy="807911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lvl="0" indent="0">
              <a:buNone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</a:t>
            </a: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endParaRPr lang="ru-RU" sz="1050" b="1" i="0" dirty="0">
              <a:solidFill>
                <a:srgbClr val="163470"/>
              </a:solidFill>
              <a:latin typeface="Calibri"/>
            </a:endParaRPr>
          </a:p>
          <a:p>
            <a:pPr lvl="0"/>
            <a:r>
              <a:rPr lang="en-US" dirty="0" smtClean="0"/>
              <a:t>Gerasimov</a:t>
            </a:r>
            <a:r>
              <a:rPr lang="en-US" dirty="0"/>
              <a:t>, V.V.; </a:t>
            </a:r>
            <a:r>
              <a:rPr lang="en-US" dirty="0" err="1"/>
              <a:t>Nikitin</a:t>
            </a:r>
            <a:r>
              <a:rPr lang="en-US" dirty="0"/>
              <a:t>, A.K.; Lemzyakov, A.G. Planar Michelson Interferometer Using Terahertz Surface </a:t>
            </a:r>
            <a:r>
              <a:rPr lang="en-US" dirty="0" err="1"/>
              <a:t>Plasmons</a:t>
            </a:r>
            <a:r>
              <a:rPr lang="en-US" dirty="0"/>
              <a:t>. </a:t>
            </a:r>
            <a:r>
              <a:rPr lang="en-US" dirty="0" err="1"/>
              <a:t>Instrum</a:t>
            </a:r>
            <a:r>
              <a:rPr lang="en-US" dirty="0"/>
              <a:t> </a:t>
            </a:r>
            <a:r>
              <a:rPr lang="en-US" dirty="0" err="1"/>
              <a:t>Exp</a:t>
            </a:r>
            <a:r>
              <a:rPr lang="en-US" dirty="0"/>
              <a:t> Tech </a:t>
            </a:r>
            <a:r>
              <a:rPr lang="en-US" b="1" dirty="0"/>
              <a:t>2023</a:t>
            </a:r>
            <a:r>
              <a:rPr lang="en-US" dirty="0"/>
              <a:t>, 66, 423–434, doi:10.1134/S0020441223030053.</a:t>
            </a:r>
            <a:endParaRPr lang="ru-RU" dirty="0"/>
          </a:p>
          <a:p>
            <a:pPr lvl="0"/>
            <a:r>
              <a:rPr lang="en-US" dirty="0"/>
              <a:t>Gerasimov, V.V.; </a:t>
            </a:r>
            <a:r>
              <a:rPr lang="en-US" dirty="0" err="1"/>
              <a:t>Nikitin</a:t>
            </a:r>
            <a:r>
              <a:rPr lang="en-US" dirty="0"/>
              <a:t>, A.K.; Lemzyakov, A.G.; </a:t>
            </a:r>
            <a:r>
              <a:rPr lang="en-US" dirty="0" err="1"/>
              <a:t>Azarov</a:t>
            </a:r>
            <a:r>
              <a:rPr lang="en-US" dirty="0"/>
              <a:t>, I.A.; </a:t>
            </a:r>
            <a:r>
              <a:rPr lang="en-US" dirty="0" err="1"/>
              <a:t>Kotelnikov</a:t>
            </a:r>
            <a:r>
              <a:rPr lang="en-US" dirty="0"/>
              <a:t>, I.A. Obtaining the Effective Dielectric Permittivity of a Conducting Surface in the Terahertz Range via the Characteristics of Surface Plasmon </a:t>
            </a:r>
            <a:r>
              <a:rPr lang="en-US" dirty="0" err="1"/>
              <a:t>Polaritons</a:t>
            </a:r>
            <a:r>
              <a:rPr lang="en-US" dirty="0"/>
              <a:t>. </a:t>
            </a:r>
            <a:r>
              <a:rPr lang="ru-RU" dirty="0" err="1"/>
              <a:t>Applied</a:t>
            </a:r>
            <a:r>
              <a:rPr lang="ru-RU" dirty="0"/>
              <a:t> </a:t>
            </a:r>
            <a:r>
              <a:rPr lang="ru-RU" dirty="0" err="1"/>
              <a:t>Sciences</a:t>
            </a:r>
            <a:r>
              <a:rPr lang="ru-RU" dirty="0"/>
              <a:t> </a:t>
            </a:r>
            <a:r>
              <a:rPr lang="ru-RU" b="1" dirty="0"/>
              <a:t>2023</a:t>
            </a:r>
            <a:r>
              <a:rPr lang="ru-RU" dirty="0"/>
              <a:t>, 13, 7898, doi:10.3390/app13137898.</a:t>
            </a:r>
          </a:p>
          <a:p>
            <a:pPr lvl="0"/>
            <a:r>
              <a:rPr lang="ru-RU" dirty="0"/>
              <a:t>Герасимов В.В., Никитин А.К., Интерферометр для поверхностных плазмон-</a:t>
            </a:r>
            <a:r>
              <a:rPr lang="ru-RU" dirty="0" err="1"/>
              <a:t>поляритонов</a:t>
            </a:r>
            <a:r>
              <a:rPr lang="ru-RU" dirty="0"/>
              <a:t> </a:t>
            </a:r>
            <a:r>
              <a:rPr lang="ru-RU" dirty="0" err="1"/>
              <a:t>терагерцевого</a:t>
            </a:r>
            <a:r>
              <a:rPr lang="ru-RU" dirty="0"/>
              <a:t> диапазона // Патент РФ на изобретение RU 2804598, </a:t>
            </a:r>
            <a:r>
              <a:rPr lang="ru-RU" dirty="0" err="1"/>
              <a:t>Бюл</a:t>
            </a:r>
            <a:r>
              <a:rPr lang="ru-RU" dirty="0"/>
              <a:t>. №28 от 2.10.2023 г</a:t>
            </a:r>
            <a:r>
              <a:rPr lang="ru-RU" dirty="0" smtClean="0"/>
              <a:t>.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70266" y="1705040"/>
            <a:ext cx="6578607" cy="4437045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200" dirty="0" smtClean="0">
                <a:solidFill>
                  <a:srgbClr val="1B4089"/>
                </a:solidFill>
              </a:rPr>
              <a:t>В </a:t>
            </a:r>
            <a:r>
              <a:rPr lang="ru-RU" sz="1200" dirty="0">
                <a:solidFill>
                  <a:srgbClr val="1B4089"/>
                </a:solidFill>
              </a:rPr>
              <a:t>настоящее время активно разрабатываются устройства передачи и обработки сигналов </a:t>
            </a:r>
            <a:r>
              <a:rPr lang="ru-RU" sz="1200" dirty="0" err="1">
                <a:solidFill>
                  <a:srgbClr val="1B4089"/>
                </a:solidFill>
              </a:rPr>
              <a:t>терагерцевого</a:t>
            </a:r>
            <a:r>
              <a:rPr lang="ru-RU" sz="1200" dirty="0">
                <a:solidFill>
                  <a:srgbClr val="1B4089"/>
                </a:solidFill>
              </a:rPr>
              <a:t> (ТГц) диапазона, в том числе систем беспроводной связи. Переход от СВЧ в область ТГц частот позволит значительно увеличить объем передачи и скорость обработки данных (до 1 Тбит/с). Основными компонентами данных устройств являются планарные интегральные </a:t>
            </a:r>
            <a:r>
              <a:rPr lang="ru-RU" sz="1200" dirty="0" err="1">
                <a:solidFill>
                  <a:srgbClr val="1B4089"/>
                </a:solidFill>
              </a:rPr>
              <a:t>плазмонные</a:t>
            </a:r>
            <a:r>
              <a:rPr lang="ru-RU" sz="1200" dirty="0">
                <a:solidFill>
                  <a:srgbClr val="1B4089"/>
                </a:solidFill>
              </a:rPr>
              <a:t> схемы, в которых сигналы передаются в виде поверхностных электромагнитных волн (ПЭВ). При проектировании </a:t>
            </a:r>
            <a:r>
              <a:rPr lang="ru-RU" sz="1200" dirty="0" err="1">
                <a:solidFill>
                  <a:srgbClr val="1B4089"/>
                </a:solidFill>
              </a:rPr>
              <a:t>плазмонных</a:t>
            </a:r>
            <a:r>
              <a:rPr lang="ru-RU" sz="1200" dirty="0">
                <a:solidFill>
                  <a:srgbClr val="1B4089"/>
                </a:solidFill>
              </a:rPr>
              <a:t> схем необходимо знать эффективные оптические константы металл-диэлектрических и полупроводниковых поверхностей, на которых создаются схемы. Также в разных областях ТГц </a:t>
            </a:r>
            <a:r>
              <a:rPr lang="ru-RU" sz="1200" dirty="0" err="1">
                <a:solidFill>
                  <a:srgbClr val="1B4089"/>
                </a:solidFill>
              </a:rPr>
              <a:t>фотоники</a:t>
            </a:r>
            <a:r>
              <a:rPr lang="ru-RU" sz="1200" dirty="0">
                <a:solidFill>
                  <a:srgbClr val="1B4089"/>
                </a:solidFill>
              </a:rPr>
              <a:t> (материаловедение, </a:t>
            </a:r>
            <a:r>
              <a:rPr lang="ru-RU" sz="1200" dirty="0" err="1">
                <a:solidFill>
                  <a:srgbClr val="1B4089"/>
                </a:solidFill>
              </a:rPr>
              <a:t>сенсорика</a:t>
            </a:r>
            <a:r>
              <a:rPr lang="ru-RU" sz="1200" dirty="0">
                <a:solidFill>
                  <a:srgbClr val="1B4089"/>
                </a:solidFill>
              </a:rPr>
              <a:t> в биологии и медицине) важно измерять оптические константы тонких пленок (1-100 </a:t>
            </a:r>
            <a:r>
              <a:rPr lang="ru-RU" sz="1200" dirty="0" err="1">
                <a:solidFill>
                  <a:srgbClr val="1B4089"/>
                </a:solidFill>
              </a:rPr>
              <a:t>нм</a:t>
            </a:r>
            <a:r>
              <a:rPr lang="ru-RU" sz="1200" dirty="0">
                <a:solidFill>
                  <a:srgbClr val="1B4089"/>
                </a:solidFill>
              </a:rPr>
              <a:t>), толщины которых на 3-6 порядков меньше длины ТГц волны. В мире до сих пор отсутствовали объективные и достаточно точные методы измерения данных констант. Недавно разработанный и апробированный на ТГц излучении Новосибирского лазера на свободных электронах </a:t>
            </a:r>
            <a:r>
              <a:rPr lang="ru-RU" sz="1200" dirty="0" err="1">
                <a:solidFill>
                  <a:srgbClr val="1B4089"/>
                </a:solidFill>
              </a:rPr>
              <a:t>плазмонный</a:t>
            </a:r>
            <a:r>
              <a:rPr lang="ru-RU" sz="1200" dirty="0">
                <a:solidFill>
                  <a:srgbClr val="1B4089"/>
                </a:solidFill>
              </a:rPr>
              <a:t> интерферометр Майкельсона продемонстрировал возможность решения этих задач. Данный прибор может использоваться при работе </a:t>
            </a:r>
            <a:r>
              <a:rPr lang="ru-RU" sz="1200" dirty="0" smtClean="0">
                <a:solidFill>
                  <a:srgbClr val="1B4089"/>
                </a:solidFill>
              </a:rPr>
              <a:t>с </a:t>
            </a:r>
            <a:r>
              <a:rPr lang="ru-RU" sz="1200" dirty="0">
                <a:solidFill>
                  <a:srgbClr val="1B4089"/>
                </a:solidFill>
              </a:rPr>
              <a:t>любым источником ТГц излучения, </a:t>
            </a:r>
            <a:r>
              <a:rPr lang="ru-RU" sz="1200" dirty="0" smtClean="0">
                <a:solidFill>
                  <a:srgbClr val="1B4089"/>
                </a:solidFill>
              </a:rPr>
              <a:t>обладающим </a:t>
            </a:r>
            <a:r>
              <a:rPr lang="ru-RU" sz="1200" dirty="0">
                <a:solidFill>
                  <a:srgbClr val="1B4089"/>
                </a:solidFill>
              </a:rPr>
              <a:t>стабильной генерацией и достаточной мощностью. В данный момент с его помощью проводятся исследования по измерению оптических констант нового композитного материала на основе </a:t>
            </a:r>
            <a:r>
              <a:rPr lang="ru-RU" sz="1200" dirty="0" err="1">
                <a:solidFill>
                  <a:srgbClr val="1B4089"/>
                </a:solidFill>
              </a:rPr>
              <a:t>графеновых</a:t>
            </a:r>
            <a:r>
              <a:rPr lang="ru-RU" sz="1200" dirty="0">
                <a:solidFill>
                  <a:srgbClr val="1B4089"/>
                </a:solidFill>
              </a:rPr>
              <a:t> </a:t>
            </a:r>
            <a:r>
              <a:rPr lang="ru-RU" sz="1200" dirty="0" err="1">
                <a:solidFill>
                  <a:srgbClr val="1B4089"/>
                </a:solidFill>
              </a:rPr>
              <a:t>наночастиц</a:t>
            </a:r>
            <a:r>
              <a:rPr lang="ru-RU" sz="1200" dirty="0">
                <a:solidFill>
                  <a:srgbClr val="1B4089"/>
                </a:solidFill>
              </a:rPr>
              <a:t>, нанесенного в виде пленок толщиной 1-100 </a:t>
            </a:r>
            <a:r>
              <a:rPr lang="ru-RU" sz="1200" dirty="0" err="1">
                <a:solidFill>
                  <a:srgbClr val="1B4089"/>
                </a:solidFill>
              </a:rPr>
              <a:t>нм</a:t>
            </a:r>
            <a:r>
              <a:rPr lang="ru-RU" sz="1200" dirty="0">
                <a:solidFill>
                  <a:srgbClr val="1B4089"/>
                </a:solidFill>
              </a:rPr>
              <a:t> методом 2</a:t>
            </a:r>
            <a:r>
              <a:rPr lang="en-US" sz="1200" dirty="0">
                <a:solidFill>
                  <a:srgbClr val="1B4089"/>
                </a:solidFill>
              </a:rPr>
              <a:t>D</a:t>
            </a:r>
            <a:r>
              <a:rPr lang="ru-RU" sz="1200" dirty="0">
                <a:solidFill>
                  <a:srgbClr val="1B4089"/>
                </a:solidFill>
              </a:rPr>
              <a:t>-печати (производства ИФП СО РАН). Написан программный комплекс управления и сбора данных </a:t>
            </a:r>
            <a:r>
              <a:rPr lang="ru-RU" sz="1200" dirty="0" err="1">
                <a:solidFill>
                  <a:srgbClr val="1B4089"/>
                </a:solidFill>
              </a:rPr>
              <a:t>плазмонного</a:t>
            </a:r>
            <a:r>
              <a:rPr lang="ru-RU" sz="1200" dirty="0">
                <a:solidFill>
                  <a:srgbClr val="1B4089"/>
                </a:solidFill>
              </a:rPr>
              <a:t> интерферометра, получен патент на его изобретение. Скорость измерения составляет около 40 секунд, динамический диапазон при мощности ТГц источника 1 Вт – </a:t>
            </a:r>
            <a:r>
              <a:rPr lang="ru-RU" sz="1200" dirty="0" smtClean="0">
                <a:solidFill>
                  <a:srgbClr val="1B4089"/>
                </a:solidFill>
              </a:rPr>
              <a:t>10</a:t>
            </a:r>
            <a:r>
              <a:rPr lang="ru-RU" sz="1200" baseline="30000" dirty="0" smtClean="0">
                <a:solidFill>
                  <a:srgbClr val="1B4089"/>
                </a:solidFill>
              </a:rPr>
              <a:t>3</a:t>
            </a:r>
            <a:r>
              <a:rPr lang="ru-RU" sz="1200" dirty="0" smtClean="0">
                <a:solidFill>
                  <a:srgbClr val="1B4089"/>
                </a:solidFill>
              </a:rPr>
              <a:t>-10</a:t>
            </a:r>
            <a:r>
              <a:rPr lang="ru-RU" sz="1200" baseline="30000" dirty="0" smtClean="0">
                <a:solidFill>
                  <a:srgbClr val="1B4089"/>
                </a:solidFill>
              </a:rPr>
              <a:t>4</a:t>
            </a:r>
            <a:r>
              <a:rPr lang="ru-RU" sz="1200" dirty="0">
                <a:solidFill>
                  <a:srgbClr val="1B4089"/>
                </a:solidFill>
              </a:rPr>
              <a:t>.</a:t>
            </a:r>
            <a:r>
              <a:rPr lang="ru-RU" sz="1200" dirty="0" smtClean="0">
                <a:solidFill>
                  <a:srgbClr val="1B4089"/>
                </a:solidFill>
              </a:rPr>
              <a:t> Проводится </a:t>
            </a:r>
            <a:r>
              <a:rPr lang="ru-RU" sz="1200" dirty="0">
                <a:solidFill>
                  <a:srgbClr val="1B4089"/>
                </a:solidFill>
              </a:rPr>
              <a:t>оптимизация отдельных компонент </a:t>
            </a:r>
            <a:r>
              <a:rPr lang="ru-RU" sz="1200" dirty="0" err="1">
                <a:solidFill>
                  <a:srgbClr val="1B4089"/>
                </a:solidFill>
              </a:rPr>
              <a:t>плазмонного</a:t>
            </a:r>
            <a:r>
              <a:rPr lang="ru-RU" sz="1200" dirty="0">
                <a:solidFill>
                  <a:srgbClr val="1B4089"/>
                </a:solidFill>
              </a:rPr>
              <a:t> интерферометра для увеличения чувствительности и быстродействия, после чего он может стать рутинным прибором в материаловедении.</a:t>
            </a:r>
            <a:endParaRPr lang="ru-RU" sz="1200" dirty="0">
              <a:solidFill>
                <a:srgbClr val="1B4089"/>
              </a:solidFill>
              <a:latin typeface="Calibri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01540" y="1087385"/>
            <a:ext cx="10879974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/>
              <a:t>При сотрудничестве ИЯФ СО РАН и НТЦУП РАН создан уникальный </a:t>
            </a:r>
            <a:r>
              <a:rPr lang="ru-RU" sz="1800" b="1" dirty="0" err="1"/>
              <a:t>плазмонный</a:t>
            </a:r>
            <a:r>
              <a:rPr lang="ru-RU" sz="1800" b="1" dirty="0"/>
              <a:t> интерферометр Майкельсона </a:t>
            </a:r>
            <a:r>
              <a:rPr lang="ru-RU" sz="1800" b="1" dirty="0" err="1"/>
              <a:t>терагерцового</a:t>
            </a:r>
            <a:r>
              <a:rPr lang="ru-RU" sz="1800" b="1" dirty="0"/>
              <a:t>  диапазона частот</a:t>
            </a:r>
            <a:endParaRPr lang="ru-RU" sz="1800" b="1" dirty="0">
              <a:solidFill>
                <a:srgbClr val="163470"/>
              </a:solidFill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83" y="246987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070054"/>
              </p:ext>
            </p:extLst>
          </p:nvPr>
        </p:nvGraphicFramePr>
        <p:xfrm>
          <a:off x="748348" y="2302592"/>
          <a:ext cx="4023728" cy="29038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1649">
                  <a:extLst>
                    <a:ext uri="{9D8B030D-6E8A-4147-A177-3AD203B41FA5}">
                      <a16:colId xmlns="" xmlns:a16="http://schemas.microsoft.com/office/drawing/2014/main" val="1578486459"/>
                    </a:ext>
                  </a:extLst>
                </a:gridCol>
                <a:gridCol w="2012079">
                  <a:extLst>
                    <a:ext uri="{9D8B030D-6E8A-4147-A177-3AD203B41FA5}">
                      <a16:colId xmlns="" xmlns:a16="http://schemas.microsoft.com/office/drawing/2014/main" val="1661059489"/>
                    </a:ext>
                  </a:extLst>
                </a:gridCol>
              </a:tblGrid>
              <a:tr h="169672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16347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419107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63470"/>
                          </a:solidFill>
                          <a:effectLst/>
                        </a:rPr>
                        <a:t>(а)</a:t>
                      </a:r>
                      <a:endParaRPr lang="ru-RU" sz="1100" dirty="0">
                        <a:solidFill>
                          <a:srgbClr val="16347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63470"/>
                          </a:solidFill>
                          <a:effectLst/>
                        </a:rPr>
                        <a:t>(б)</a:t>
                      </a:r>
                      <a:endParaRPr lang="ru-RU" sz="1100">
                        <a:solidFill>
                          <a:srgbClr val="16347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16916049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indent="-5187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indent="-5187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Рис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. 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Эффективный показатель преломления ПЭВ на структуре 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Au-</a:t>
                      </a:r>
                      <a:r>
                        <a:rPr lang="en-US" sz="12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ZnS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ru-RU" sz="12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Графен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(а); длина распространения ПЭВ в зависимости от проводимости </a:t>
                      </a:r>
                      <a:r>
                        <a:rPr lang="ru-RU" sz="12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графена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при длине волны 150 мкм.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64378193"/>
                  </a:ext>
                </a:extLst>
              </a:tr>
            </a:tbl>
          </a:graphicData>
        </a:graphic>
      </p:graphicFrame>
      <p:pic>
        <p:nvPicPr>
          <p:cNvPr id="18" name="Рисунок 17" descr="D:\Диск E\гранты_заявки\достижения ИЯФ\ПП-интерферометр\рис.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26" y="2147625"/>
            <a:ext cx="4821379" cy="18840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7957</TotalTime>
  <Words>455</Words>
  <Application>Microsoft Office PowerPoint</Application>
  <PresentationFormat>Широкоэкранный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Times New Roman</vt:lpstr>
      <vt:lpstr>Verdana</vt:lpstr>
      <vt:lpstr>Wingdings</vt:lpstr>
      <vt:lpstr>1_Тема Office</vt:lpstr>
      <vt:lpstr>При сотрудничестве ИЯФ СО РАН и НТЦУП РАН создан уникальный плазмонный интерферометр Майкельсона терагерцового  диапазона частот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648</cp:revision>
  <cp:lastPrinted>2020-01-14T01:52:00Z</cp:lastPrinted>
  <dcterms:created xsi:type="dcterms:W3CDTF">2019-05-20T10:35:54Z</dcterms:created>
  <dcterms:modified xsi:type="dcterms:W3CDTF">2023-11-28T12:13:22Z</dcterms:modified>
</cp:coreProperties>
</file>