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5472"/>
    <a:srgbClr val="18397A"/>
    <a:srgbClr val="163470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74" d="100"/>
          <a:sy n="74" d="100"/>
        </p:scale>
        <p:origin x="54" y="345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443783" y="-3181"/>
            <a:ext cx="1074821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1700" baseline="300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1</a:t>
            </a:r>
            <a:r>
              <a:rPr lang="ru-RU" sz="17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Будкера Сибирского отделения Российской академии наук, </a:t>
            </a:r>
          </a:p>
          <a:p>
            <a:pPr marL="0" lvl="0">
              <a:defRPr/>
            </a:pPr>
            <a:r>
              <a:rPr lang="ru-RU" sz="1700" baseline="300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2</a:t>
            </a:r>
            <a:r>
              <a:rPr lang="ru-RU" sz="17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теоретической и прикладной механики им. С.А. Христиановича Сибирского отделения Российской академии наук, </a:t>
            </a:r>
          </a:p>
          <a:p>
            <a:pPr marL="0" lvl="0">
              <a:defRPr/>
            </a:pPr>
            <a:r>
              <a:rPr lang="ru-RU" sz="1700" baseline="300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3</a:t>
            </a:r>
            <a:r>
              <a:rPr lang="ru-RU" sz="17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гидродинамики им. М.А. Лаврентьева Сибирского отделения Российской академии наук  </a:t>
            </a:r>
            <a:endParaRPr kumimoji="0" lang="ru-RU" sz="17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56335" y="1676579"/>
            <a:ext cx="5799585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Авторы:</a:t>
            </a:r>
            <a:r>
              <a:rPr kumimoji="0" lang="en-US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</a:t>
            </a: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Маликов А.Г.</a:t>
            </a:r>
            <a:r>
              <a:rPr kumimoji="0" lang="ru-RU" sz="1400" b="1" i="1" u="none" strike="noStrike" kern="1200" cap="none" spc="0" normalizeH="0" baseline="3000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2</a:t>
            </a: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, , Купер К.Э. </a:t>
            </a:r>
            <a:r>
              <a:rPr kumimoji="0" lang="ru-RU" sz="1400" b="1" i="1" u="none" strike="noStrike" kern="1200" cap="none" spc="0" normalizeH="0" baseline="3000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1</a:t>
            </a: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, Шмаков А.Н. </a:t>
            </a:r>
            <a:r>
              <a:rPr kumimoji="0" lang="ru-RU" sz="1400" b="1" i="1" u="none" strike="noStrike" kern="1200" cap="none" spc="0" normalizeH="0" baseline="3000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1</a:t>
            </a: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,  Карпов Е.В. </a:t>
            </a:r>
            <a:r>
              <a:rPr kumimoji="0" lang="ru-RU" sz="1400" b="1" i="1" u="none" strike="noStrike" kern="1200" cap="none" spc="0" normalizeH="0" baseline="3000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3</a:t>
            </a:r>
            <a:endParaRPr kumimoji="0" lang="ru-RU" sz="1400" b="0" i="1" u="none" strike="noStrike" kern="1200" cap="none" spc="0" normalizeH="0" baseline="3000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33106" y="6062234"/>
            <a:ext cx="5093021" cy="577079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err="1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</a:t>
            </a:r>
            <a:r>
              <a:rPr lang="ru-RU" sz="1050" b="1" i="0" dirty="0">
                <a:solidFill>
                  <a:srgbClr val="163470"/>
                </a:solidFill>
                <a:latin typeface="Calibri"/>
              </a:rPr>
              <a:t>я</a:t>
            </a: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1050" dirty="0" err="1"/>
              <a:t>Malikov</a:t>
            </a:r>
            <a:r>
              <a:rPr lang="en-US" sz="1050" dirty="0"/>
              <a:t> A, Karpov E, Kuper K, Shmakov A. Influence of Quenching and Subsequent Artificial Aging on Tensile Strength of Laser-Welded Joints of Al–Cu–Li Alloy. Metals. 2023; 13(8):1393. https://doi.org/10.3390/met13081393,  </a:t>
            </a:r>
            <a:r>
              <a:rPr lang="en-US" sz="1050" dirty="0">
                <a:solidFill>
                  <a:srgbClr val="455472"/>
                </a:solidFill>
              </a:rPr>
              <a:t>IF </a:t>
            </a:r>
            <a:r>
              <a:rPr lang="ru-RU" sz="1050" dirty="0">
                <a:solidFill>
                  <a:srgbClr val="455472"/>
                </a:solidFill>
              </a:rPr>
              <a:t>2,9</a:t>
            </a: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45547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07671" y="2061792"/>
            <a:ext cx="5557107" cy="3632035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buNone/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Повышение весовой эффективности перспективных изделий авиационно-космической техники возможно благодаря применению алюминий-литиевых сплавов, обладающих пониженной плотностью, а также технологии их соединения с помощью лазерной сварки. В настоящее время разработаны высокопрочные Al сплавы 3 поколения системы Al–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Cu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–Li с повышенной жесткости. В ИЯФ СО РАН с помощью синхротронного излучения (СИ) проведены исследования в режиме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in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situ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ex situ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эволюции структурно-фазового состояния неразъёмных лазерных сварных соединений. Это позволило в ИПТМ СО РАН разработать режимы пост термообработки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ТО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лазерных сварных соединений по температурно-временным характеристикам, и впервые получить прочность сварного шва алюминиево-литиевого сплава, на уровне прочности основного материала. </a:t>
            </a: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29123" y="1014897"/>
            <a:ext cx="9931400" cy="840230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/>
              <a:t>В ИЯФ СО РАН с помощью синхротронного излучения проведены исследования в режиме </a:t>
            </a:r>
            <a:r>
              <a:rPr lang="ru-RU" sz="1800" b="1" dirty="0" err="1"/>
              <a:t>in</a:t>
            </a:r>
            <a:r>
              <a:rPr lang="ru-RU" sz="1800" b="1" dirty="0"/>
              <a:t> </a:t>
            </a:r>
            <a:r>
              <a:rPr lang="ru-RU" sz="1800" b="1" dirty="0" err="1"/>
              <a:t>situ</a:t>
            </a:r>
            <a:r>
              <a:rPr lang="ru-RU" sz="1800" b="1" dirty="0"/>
              <a:t> эволюции структурно-фазового состояния неразъёмных лазерных сварных соединений </a:t>
            </a:r>
            <a:r>
              <a:rPr lang="ru-RU" sz="1800" b="1" dirty="0" err="1"/>
              <a:t>Al-Li</a:t>
            </a:r>
            <a:r>
              <a:rPr lang="ru-RU" sz="1800" b="1" dirty="0"/>
              <a:t> сплавов 3 поколения</a:t>
            </a:r>
            <a:endParaRPr lang="ru-RU" sz="1800" b="1" dirty="0">
              <a:solidFill>
                <a:srgbClr val="18397A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596" y="6511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1064BFBE-718E-4752-A019-5CA02D421BB5}"/>
              </a:ext>
            </a:extLst>
          </p:cNvPr>
          <p:cNvSpPr/>
          <p:nvPr/>
        </p:nvSpPr>
        <p:spPr>
          <a:xfrm>
            <a:off x="736275" y="6110962"/>
            <a:ext cx="262278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dirty="0"/>
              <a:t>Рентгенограммы сварного шва в зависимости от изменения температуры  полученные</a:t>
            </a:r>
          </a:p>
          <a:p>
            <a:pPr algn="ctr"/>
            <a:r>
              <a:rPr lang="ru-RU" sz="900" dirty="0"/>
              <a:t> с помощью СИ  в режиме </a:t>
            </a:r>
            <a:r>
              <a:rPr lang="ru-RU" sz="900" dirty="0" err="1"/>
              <a:t>in</a:t>
            </a:r>
            <a:r>
              <a:rPr lang="ru-RU" sz="900" dirty="0"/>
              <a:t> </a:t>
            </a:r>
            <a:r>
              <a:rPr lang="ru-RU" sz="900" dirty="0" err="1"/>
              <a:t>situ</a:t>
            </a:r>
            <a:r>
              <a:rPr lang="en-US" sz="900" dirty="0"/>
              <a:t>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75FD35A-9CBF-4DB4-B5E8-D3708B9B2B41}"/>
              </a:ext>
            </a:extLst>
          </p:cNvPr>
          <p:cNvSpPr/>
          <p:nvPr/>
        </p:nvSpPr>
        <p:spPr>
          <a:xfrm>
            <a:off x="753527" y="3669673"/>
            <a:ext cx="53424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dirty="0"/>
              <a:t>Процесс лазерной сварки Al-Li сплава 3 поколения (ИТПМ СО РАН).</a:t>
            </a:r>
            <a:endParaRPr lang="en-US" sz="900" dirty="0"/>
          </a:p>
        </p:txBody>
      </p:sp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8041E8B5-694B-67C9-6DD4-54BB402CDB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8592" y="1762934"/>
            <a:ext cx="2119506" cy="1930906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3BC2F12F-8576-6FF9-4057-AD1DA83B93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845" y="3981906"/>
            <a:ext cx="2517866" cy="2176461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="" xmlns:a16="http://schemas.microsoft.com/office/drawing/2014/main" id="{F3FC0850-5955-106F-DE07-932A09AC16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92915" y="3959397"/>
            <a:ext cx="2786587" cy="2135752"/>
          </a:xfrm>
          <a:prstGeom prst="rect">
            <a:avLst/>
          </a:prstGeom>
        </p:spPr>
      </p:pic>
      <p:sp>
        <p:nvSpPr>
          <p:cNvPr id="18" name="Rectangle 5">
            <a:extLst>
              <a:ext uri="{FF2B5EF4-FFF2-40B4-BE49-F238E27FC236}">
                <a16:creationId xmlns="" xmlns:a16="http://schemas.microsoft.com/office/drawing/2014/main" id="{AD5F3498-15DD-0508-E12D-820E40EEC621}"/>
              </a:ext>
            </a:extLst>
          </p:cNvPr>
          <p:cNvSpPr/>
          <p:nvPr/>
        </p:nvSpPr>
        <p:spPr>
          <a:xfrm>
            <a:off x="3651891" y="6079013"/>
            <a:ext cx="23606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dirty="0"/>
              <a:t>Зависимость напряжения от деформации сплава и сварного шва до и после ТО. </a:t>
            </a:r>
            <a:endParaRPr lang="en-US" sz="900" dirty="0"/>
          </a:p>
        </p:txBody>
      </p:sp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79A98F61-E200-B6AF-A8AB-815EAFE957A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9664" y="1050611"/>
            <a:ext cx="997982" cy="502318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="" xmlns:a16="http://schemas.microsoft.com/office/drawing/2014/main" id="{08218723-8F3C-02A8-C5B6-70E49CFE13B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2233" y="1613413"/>
            <a:ext cx="664340" cy="664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8153</TotalTime>
  <Words>281</Words>
  <Application>Microsoft Office PowerPoint</Application>
  <PresentationFormat>Широкоэкранный</PresentationFormat>
  <Paragraphs>12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В ИЯФ СО РАН с помощью синхротронного излучения проведены исследования в режиме in situ эволюции структурно-фазового состояния неразъёмных лазерных сварных соединений Al-Li сплавов 3 поколения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656</cp:revision>
  <cp:lastPrinted>2020-01-14T01:52:00Z</cp:lastPrinted>
  <dcterms:created xsi:type="dcterms:W3CDTF">2019-05-20T10:35:54Z</dcterms:created>
  <dcterms:modified xsi:type="dcterms:W3CDTF">2023-11-28T12:14:49Z</dcterms:modified>
</cp:coreProperties>
</file>