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70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6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1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2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2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21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86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5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0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5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79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ED93E-6075-4C66-A0D0-D18ED3C439C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DECE8-E2B1-4CB5-88AA-0B38227E1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84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07328" y="495947"/>
            <a:ext cx="11016345" cy="640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ИЯФ СО РАН разработан и изготовлен первый действующий прототип клистрона S-диапазона с импульсной мощностью 50 МВт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39" y="982511"/>
            <a:ext cx="12209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Авторы: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А.Е. Левичев, А.М. </a:t>
            </a:r>
            <a:r>
              <a:rPr lang="ru-RU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Барняков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С.Л. Самойлов, Д.А. Никифоров, В.Я. Иванов, М.В. Арсентьева, Д.И. </a:t>
            </a:r>
            <a:r>
              <a:rPr lang="ru-RU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Чекменев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О.А. Павлов, И.Л. Пивоваров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 descr="D:\D\photo\work_2022\klystron\P_20221223_103438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" t="5530" r="3688" b="8962"/>
          <a:stretch/>
        </p:blipFill>
        <p:spPr bwMode="auto">
          <a:xfrm rot="5400000">
            <a:off x="-337051" y="1930493"/>
            <a:ext cx="3317303" cy="23296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448" y="1214056"/>
            <a:ext cx="4777317" cy="3591734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75415"/>
              </p:ext>
            </p:extLst>
          </p:nvPr>
        </p:nvGraphicFramePr>
        <p:xfrm>
          <a:off x="7459135" y="1521237"/>
          <a:ext cx="4264538" cy="3441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9233">
                  <a:extLst>
                    <a:ext uri="{9D8B030D-6E8A-4147-A177-3AD203B41FA5}">
                      <a16:colId xmlns="" xmlns:a16="http://schemas.microsoft.com/office/drawing/2014/main" val="2287722987"/>
                    </a:ext>
                  </a:extLst>
                </a:gridCol>
                <a:gridCol w="1235305">
                  <a:extLst>
                    <a:ext uri="{9D8B030D-6E8A-4147-A177-3AD203B41FA5}">
                      <a16:colId xmlns="" xmlns:a16="http://schemas.microsoft.com/office/drawing/2014/main" val="359033812"/>
                    </a:ext>
                  </a:extLst>
                </a:gridCol>
              </a:tblGrid>
              <a:tr h="438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Параметры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Значение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75575668"/>
                  </a:ext>
                </a:extLst>
              </a:tr>
              <a:tr h="438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Частота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2856±4 МГц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69398415"/>
                  </a:ext>
                </a:extLst>
              </a:tr>
              <a:tr h="658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Выходная импульсная мощность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55±4 МВт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19512516"/>
                  </a:ext>
                </a:extLst>
              </a:tr>
              <a:tr h="2193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Входная мощность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350 Вт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1293099"/>
                  </a:ext>
                </a:extLst>
              </a:tr>
              <a:tr h="438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Длительность СВЧ импульса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1.5 </a:t>
                      </a:r>
                      <a:r>
                        <a:rPr lang="ru-RU" sz="1800" dirty="0" err="1">
                          <a:effectLst/>
                        </a:rPr>
                        <a:t>мкс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08253992"/>
                  </a:ext>
                </a:extLst>
              </a:tr>
              <a:tr h="2193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Частота повторения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 5 Гц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98799865"/>
                  </a:ext>
                </a:extLst>
              </a:tr>
              <a:tr h="2193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Ток пучка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310 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90583026"/>
                  </a:ext>
                </a:extLst>
              </a:tr>
              <a:tr h="4387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Высокое напряжение анода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350 </a:t>
                      </a:r>
                      <a:r>
                        <a:rPr lang="ru-RU" sz="1800" dirty="0" err="1">
                          <a:effectLst/>
                        </a:rPr>
                        <a:t>кВ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4496406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4868820"/>
            <a:ext cx="121919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В Институте ядерной физики им. </a:t>
            </a:r>
            <a:r>
              <a:rPr lang="ru-RU" sz="1400" dirty="0" err="1"/>
              <a:t>Будкера</a:t>
            </a:r>
            <a:r>
              <a:rPr lang="ru-RU" sz="1400" dirty="0"/>
              <a:t> СО РАН </a:t>
            </a:r>
            <a:r>
              <a:rPr lang="ru-RU" sz="1400" dirty="0" smtClean="0"/>
              <a:t>разработан </a:t>
            </a:r>
            <a:r>
              <a:rPr lang="ru-RU" sz="1400" dirty="0"/>
              <a:t>и изготовлен первый действующий </a:t>
            </a:r>
            <a:r>
              <a:rPr lang="ru-RU" sz="1400" dirty="0" smtClean="0"/>
              <a:t>прототип </a:t>
            </a:r>
            <a:r>
              <a:rPr lang="ru-RU" sz="1400" dirty="0"/>
              <a:t>клистрона </a:t>
            </a:r>
            <a:r>
              <a:rPr lang="ru-RU" sz="1400" dirty="0" smtClean="0"/>
              <a:t>S-диапазона с частотой 2856 МГц и пиковой мощностью 50 МВт. </a:t>
            </a:r>
            <a:r>
              <a:rPr lang="ru-RU" sz="1400" dirty="0"/>
              <a:t>Данный клистрон прошел испытания и продемонстрировал необходимые </a:t>
            </a:r>
            <a:r>
              <a:rPr lang="ru-RU" sz="1400" dirty="0" smtClean="0"/>
              <a:t>параметры. </a:t>
            </a:r>
            <a:r>
              <a:rPr lang="ru-RU" sz="1400" dirty="0"/>
              <a:t>Клистроны такого типа </a:t>
            </a:r>
            <a:r>
              <a:rPr lang="ru-RU" sz="1400" dirty="0" smtClean="0"/>
              <a:t>востребованы при создании </a:t>
            </a:r>
            <a:r>
              <a:rPr lang="ru-RU" sz="1400" dirty="0"/>
              <a:t>линейных электронных ускорителей с высокой энергией </a:t>
            </a:r>
            <a:r>
              <a:rPr lang="ru-RU" sz="1400" dirty="0" smtClean="0"/>
              <a:t>частиц, </a:t>
            </a:r>
            <a:r>
              <a:rPr lang="ru-RU" sz="1400" dirty="0"/>
              <a:t>необходимых как для физики </a:t>
            </a:r>
            <a:r>
              <a:rPr lang="ru-RU" sz="1400" dirty="0" smtClean="0"/>
              <a:t>элементарных частиц, </a:t>
            </a:r>
            <a:r>
              <a:rPr lang="ru-RU" sz="1400" dirty="0"/>
              <a:t>так и для прикладных исследований </a:t>
            </a:r>
            <a:r>
              <a:rPr lang="ru-RU" sz="1400" dirty="0" smtClean="0"/>
              <a:t>с помощью </a:t>
            </a:r>
            <a:r>
              <a:rPr lang="ru-RU" sz="1400" dirty="0"/>
              <a:t>электромагнитного </a:t>
            </a:r>
            <a:r>
              <a:rPr lang="ru-RU" sz="1400" dirty="0" smtClean="0"/>
              <a:t>излучения. </a:t>
            </a:r>
            <a:r>
              <a:rPr lang="ru-RU" sz="1400" dirty="0"/>
              <a:t>Все элементы, за исключением катода, спроектированы и изготовлены в ИЯФ СО РАН. </a:t>
            </a:r>
            <a:r>
              <a:rPr lang="ru-RU" sz="1400" dirty="0" smtClean="0"/>
              <a:t>Изготовление </a:t>
            </a:r>
            <a:r>
              <a:rPr lang="ru-RU" sz="1400" dirty="0"/>
              <a:t>рабочего варианта клистрона </a:t>
            </a:r>
            <a:r>
              <a:rPr lang="ru-RU" sz="1400" dirty="0" smtClean="0"/>
              <a:t>необходимо </a:t>
            </a:r>
            <a:r>
              <a:rPr lang="ru-RU" sz="1400" dirty="0"/>
              <a:t>для замещения иностранных клистронов подобного типа, которые в нынешнее время не поставляются в Российскую </a:t>
            </a:r>
            <a:r>
              <a:rPr lang="ru-RU" sz="1400" dirty="0" smtClean="0"/>
              <a:t>Федерацию. В </a:t>
            </a:r>
            <a:r>
              <a:rPr lang="ru-RU" sz="1400" dirty="0"/>
              <a:t>настоящее время клистрон успешно продолжает работать в качестве СВЧ стенда для тренировки СВЧ мощностью элементов линейного ускорителя инжектора СКИФ.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95252" y="1228732"/>
            <a:ext cx="2822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Достигнутые </a:t>
            </a:r>
            <a:r>
              <a:rPr lang="ru-RU" sz="1200" dirty="0" smtClean="0"/>
              <a:t>значения:</a:t>
            </a:r>
            <a:endParaRPr lang="ru-RU" sz="1200" dirty="0"/>
          </a:p>
        </p:txBody>
      </p:sp>
      <p:pic>
        <p:nvPicPr>
          <p:cNvPr id="12" name="Picture 2" descr="D:\Архив\Лого ИЯФ\++ logo BINP new bold blue Прозрачный.gif"/>
          <p:cNvPicPr/>
          <p:nvPr/>
        </p:nvPicPr>
        <p:blipFill>
          <a:blip r:embed="rId4"/>
          <a:stretch/>
        </p:blipFill>
        <p:spPr>
          <a:xfrm>
            <a:off x="243839" y="32798"/>
            <a:ext cx="689400" cy="825840"/>
          </a:xfrm>
          <a:prstGeom prst="rect">
            <a:avLst/>
          </a:prstGeom>
          <a:ln w="0">
            <a:noFill/>
          </a:ln>
        </p:spPr>
      </p:pic>
      <p:sp>
        <p:nvSpPr>
          <p:cNvPr id="14" name="Заголовок 3"/>
          <p:cNvSpPr txBox="1">
            <a:spLocks/>
          </p:cNvSpPr>
          <p:nvPr/>
        </p:nvSpPr>
        <p:spPr bwMode="auto">
          <a:xfrm>
            <a:off x="1004603" y="-131261"/>
            <a:ext cx="8814364" cy="86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0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r>
              <a:rPr lang="en-US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r>
              <a:rPr lang="ru-RU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lang="ru-RU" sz="20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1719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228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</vt:vector>
  </TitlesOfParts>
  <Company>BINP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BINP User</dc:creator>
  <cp:lastModifiedBy>Aleksey V. Reznichenko</cp:lastModifiedBy>
  <cp:revision>10</cp:revision>
  <dcterms:created xsi:type="dcterms:W3CDTF">2023-11-22T02:51:08Z</dcterms:created>
  <dcterms:modified xsi:type="dcterms:W3CDTF">2023-11-28T10:33:41Z</dcterms:modified>
</cp:coreProperties>
</file>