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70"/>
    <a:srgbClr val="18397A"/>
    <a:srgbClr val="455472"/>
    <a:srgbClr val="FF3300"/>
    <a:srgbClr val="F43F06"/>
    <a:srgbClr val="00CC00"/>
    <a:srgbClr val="ECE890"/>
    <a:srgbClr val="B5C9F1"/>
    <a:srgbClr val="1B4089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160" d="100"/>
          <a:sy n="160" d="100"/>
        </p:scale>
        <p:origin x="1218" y="138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94712" y="246987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академии 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8545" y="1595616"/>
            <a:ext cx="5096233" cy="11695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</a:t>
            </a:r>
            <a:r>
              <a:rPr lang="ru-RU" sz="1400" b="1" i="1" noProof="0" dirty="0">
                <a:solidFill>
                  <a:srgbClr val="1B4089"/>
                </a:solidFill>
                <a:latin typeface="Calibri"/>
                <a:ea typeface="Verdana" pitchFamily="34" charset="0"/>
              </a:rPr>
              <a:t>: </a:t>
            </a:r>
            <a:r>
              <a:rPr lang="ru-RU" sz="1400" b="1" i="1" dirty="0">
                <a:solidFill>
                  <a:srgbClr val="1B4089"/>
                </a:solidFill>
                <a:ea typeface="Verdana" pitchFamily="34" charset="0"/>
              </a:rPr>
              <a:t>А.Е. Левичев, М.В. Арсентьева, А.М. Батраков, В.Н. Волков, С.Е. Карнаев, С.Ч. Ма, О.И. Мешков, С.В. Мотыгин, Д.А. Никифоров, А.В. Павленко, А.М. Барняков, А.А. Кондаков, Е.С. Котов, О.А. Павлов, Д.И. Чекменев, С.Л. Самойлов, А.М. Семенов, Н.С. Щегольков </a:t>
            </a:r>
            <a:r>
              <a:rPr lang="ru-RU" sz="1400" b="1" i="1" noProof="0" dirty="0">
                <a:solidFill>
                  <a:srgbClr val="1B4089"/>
                </a:solidFill>
                <a:latin typeface="Calibri"/>
                <a:ea typeface="Verdana" pitchFamily="34" charset="0"/>
              </a:rPr>
              <a:t>и др.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745" y="2948966"/>
            <a:ext cx="5135034" cy="3632035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Разработан линейный ускоритель инжектора для ЦКП СКИФ. В ИЯФ СО РАН создан стенд по исследованию ключевых элементов ускорителя,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представляющий собой первую очередь линейного ускорителя. В состав стенда входит источник электронов (СВЧ пушка), канал группировки с магнитной системой, предускоритель-группирователь и первая регулярная ускоряющая структура. При помощи модулятора пушки реализован многосгустковый режим работы с получением последовательности с суммарным зарядом до 16.5 нКл. Получен пучок на выходе линейного ускорителя, параметры которого соответствуют расчетным значениям. </a:t>
            </a:r>
          </a:p>
          <a:p>
            <a:pPr marL="0" indent="0">
              <a:buNone/>
            </a:pPr>
            <a:r>
              <a:rPr lang="ru-RU" sz="1500" b="1" i="1" dirty="0">
                <a:solidFill>
                  <a:schemeClr val="accent1">
                    <a:lumMod val="75000"/>
                  </a:schemeClr>
                </a:solidFill>
              </a:rPr>
              <a:t>На выходе ускоряющей структуры достигнуты параметры электронного пучка, необходимые для последующего успешного ускорения в линейном ускорителе до энергии 200 МэВ с дальнейшей инжекцией в бустерное кольцо. </a:t>
            </a:r>
            <a:endParaRPr lang="en-US" sz="15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35445" y="1138900"/>
            <a:ext cx="9931400" cy="341632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18397A"/>
                </a:solidFill>
              </a:rPr>
              <a:t>Запущена первая очередь линейного ускорителя инжектора СКИФ</a:t>
            </a:r>
            <a:endParaRPr lang="ru-RU" sz="1800" b="1" dirty="0">
              <a:solidFill>
                <a:srgbClr val="1839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7" y="60336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98174" y="6581001"/>
            <a:ext cx="336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63470"/>
                </a:solidFill>
              </a:rPr>
              <a:t>Энергетический спектр ускоренного пучка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1493" y="4730519"/>
            <a:ext cx="2803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63470"/>
                </a:solidFill>
              </a:rPr>
              <a:t>Полученные параметры</a:t>
            </a:r>
            <a:r>
              <a:rPr lang="ru-RU" sz="1200" dirty="0">
                <a:solidFill>
                  <a:srgbClr val="16347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63470"/>
                </a:solidFill>
              </a:rPr>
              <a:t>Энергия 3</a:t>
            </a:r>
            <a:r>
              <a:rPr lang="en-US" sz="1200" dirty="0">
                <a:solidFill>
                  <a:srgbClr val="163470"/>
                </a:solidFill>
              </a:rPr>
              <a:t>4</a:t>
            </a:r>
            <a:r>
              <a:rPr lang="ru-RU" sz="1200" dirty="0">
                <a:solidFill>
                  <a:srgbClr val="163470"/>
                </a:solidFill>
              </a:rPr>
              <a:t> МэВ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63470"/>
                </a:solidFill>
              </a:rPr>
              <a:t>Нормализованный эмиттанс </a:t>
            </a:r>
          </a:p>
          <a:p>
            <a:r>
              <a:rPr lang="ru-RU" sz="1200" dirty="0">
                <a:solidFill>
                  <a:srgbClr val="163470"/>
                </a:solidFill>
              </a:rPr>
              <a:t>        50 мм</a:t>
            </a:r>
            <a:r>
              <a:rPr lang="en-US" sz="1200" dirty="0">
                <a:solidFill>
                  <a:srgbClr val="163470"/>
                </a:solidFill>
              </a:rPr>
              <a:t>·</a:t>
            </a:r>
            <a:r>
              <a:rPr lang="ru-RU" sz="1200" dirty="0">
                <a:solidFill>
                  <a:srgbClr val="163470"/>
                </a:solidFill>
              </a:rPr>
              <a:t>мрад на энергии 3</a:t>
            </a:r>
            <a:r>
              <a:rPr lang="en-US" sz="1200" dirty="0">
                <a:solidFill>
                  <a:srgbClr val="163470"/>
                </a:solidFill>
              </a:rPr>
              <a:t>4</a:t>
            </a:r>
            <a:r>
              <a:rPr lang="ru-RU" sz="1200" dirty="0">
                <a:solidFill>
                  <a:srgbClr val="163470"/>
                </a:solidFill>
              </a:rPr>
              <a:t> МэВ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63470"/>
                </a:solidFill>
              </a:rPr>
              <a:t>Энергетический </a:t>
            </a:r>
            <a:r>
              <a:rPr lang="en-US" sz="1200" dirty="0">
                <a:solidFill>
                  <a:srgbClr val="163470"/>
                </a:solidFill>
              </a:rPr>
              <a:t>(RMS</a:t>
            </a:r>
            <a:r>
              <a:rPr lang="ru-RU" sz="1200" dirty="0">
                <a:solidFill>
                  <a:srgbClr val="163470"/>
                </a:solidFill>
              </a:rPr>
              <a:t>) разброс</a:t>
            </a:r>
            <a:r>
              <a:rPr lang="en-US" sz="1200" dirty="0">
                <a:solidFill>
                  <a:srgbClr val="163470"/>
                </a:solidFill>
              </a:rPr>
              <a:t> 1%</a:t>
            </a:r>
            <a:endParaRPr lang="ru-RU" sz="1200" dirty="0">
              <a:solidFill>
                <a:srgbClr val="1634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63470"/>
                </a:solidFill>
              </a:rPr>
              <a:t>СВЧ мощность в волноводном тракте до 20 МВт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63470"/>
                </a:solidFill>
              </a:rPr>
              <a:t>Заряд</a:t>
            </a:r>
            <a:r>
              <a:rPr lang="en-US" sz="1200" dirty="0">
                <a:solidFill>
                  <a:srgbClr val="163470"/>
                </a:solidFill>
              </a:rPr>
              <a:t> </a:t>
            </a:r>
            <a:r>
              <a:rPr lang="ru-RU" sz="1200" dirty="0">
                <a:solidFill>
                  <a:srgbClr val="163470"/>
                </a:solidFill>
              </a:rPr>
              <a:t>одиночного сгустка до 1 нКл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63470"/>
                </a:solidFill>
              </a:rPr>
              <a:t>Заряд в последовательности сгустков до 16.5 нКл</a:t>
            </a:r>
            <a:endParaRPr lang="ru-RU" sz="1200" i="1" dirty="0">
              <a:solidFill>
                <a:srgbClr val="16347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146" y="4800575"/>
            <a:ext cx="342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63470"/>
                </a:solidFill>
              </a:rPr>
              <a:t>Стенд линейного ускорителя инжектора СКИФ</a:t>
            </a:r>
          </a:p>
          <a:p>
            <a:pPr algn="ctr"/>
            <a:r>
              <a:rPr lang="ru-RU" sz="1200" dirty="0">
                <a:solidFill>
                  <a:srgbClr val="163470"/>
                </a:solidFill>
              </a:rPr>
              <a:t> в ИЯФ СО РАН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1029" b="2603"/>
          <a:stretch/>
        </p:blipFill>
        <p:spPr>
          <a:xfrm>
            <a:off x="4401663" y="1701209"/>
            <a:ext cx="2365521" cy="20404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94091" y="3559982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/>
              <a:t>Время, пс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b="6565"/>
          <a:stretch/>
        </p:blipFill>
        <p:spPr>
          <a:xfrm>
            <a:off x="4432997" y="3894501"/>
            <a:ext cx="2350307" cy="48542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94091" y="4215294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/>
              <a:t>Время, пс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170550" y="4029492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/>
              <a:t>Инт. о.е.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465703" y="5237141"/>
            <a:ext cx="3524191" cy="1301779"/>
            <a:chOff x="465703" y="5237141"/>
            <a:chExt cx="3524191" cy="13017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501" b="8349"/>
            <a:stretch/>
          </p:blipFill>
          <p:spPr>
            <a:xfrm>
              <a:off x="565176" y="5254053"/>
              <a:ext cx="3424718" cy="115950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972385" y="6323476"/>
              <a:ext cx="7777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i="1" dirty="0"/>
                <a:t>Энергия, МэВ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13816" y="5689028"/>
              <a:ext cx="11192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i="1" dirty="0"/>
                <a:t>Интенсивность. о.е.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093122" y="4435903"/>
            <a:ext cx="3030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Продольный профиль ускоренного пучка</a:t>
            </a:r>
          </a:p>
        </p:txBody>
      </p:sp>
      <p:pic>
        <p:nvPicPr>
          <p:cNvPr id="24" name="Рисунок 23" descr="D:\Your files\MaltsMV\Downloads\достижения\compressed\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6790" r="5709"/>
          <a:stretch/>
        </p:blipFill>
        <p:spPr bwMode="auto">
          <a:xfrm>
            <a:off x="547395" y="1522613"/>
            <a:ext cx="3627755" cy="313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8358</TotalTime>
  <Words>288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Verdana</vt:lpstr>
      <vt:lpstr>Wingdings</vt:lpstr>
      <vt:lpstr>1_Тема Office</vt:lpstr>
      <vt:lpstr>Запущена первая очередь линейного ускорителя инжектора СКИФ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Mariya V. Arsentyeva</cp:lastModifiedBy>
  <cp:revision>680</cp:revision>
  <cp:lastPrinted>2020-01-14T01:52:00Z</cp:lastPrinted>
  <dcterms:created xsi:type="dcterms:W3CDTF">2019-05-20T10:35:54Z</dcterms:created>
  <dcterms:modified xsi:type="dcterms:W3CDTF">2023-12-11T04:55:39Z</dcterms:modified>
</cp:coreProperties>
</file>