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metadata/core-properties" Target="docProps/core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567055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3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9AA7E3F-10AB-4BD8-8149-DD6F55BFE5C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061C726-C921-4965-9ADF-366EDAD23C3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2E844DC-F75F-47FE-A81E-BA0A9E5B5AA5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2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0A5ABFF-5D73-4D60-8199-0D7EF054FC87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2B139D7-C164-4999-BEC3-8044E9B974D2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84B4E51-6130-41CB-8A33-5BA844CDBC4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EBCB61D-572C-41A4-97C3-5144420981F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8074594-B045-4405-9337-2C7A37210B3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D511336-917C-449F-A5BF-E005BDF8959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3BA9946-F1C5-4AC9-BC44-0343E444375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93E9F98-384C-41B2-8C40-7B45CDF3202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45648F5-F0CC-41AD-ACD1-E032C402C9F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E9410A6F-B927-4B57-8EB0-C23224F98D69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77408" y="638225"/>
            <a:ext cx="9510712" cy="4967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648000" lvl="2" indent="0" algn="ctr">
              <a:buNone/>
            </a:pPr>
            <a:r>
              <a:rPr lang="ru-RU" sz="1400" b="1" dirty="0"/>
              <a:t>В ИЯФ СО РАН создан лазерный поляриметр с лучшей в мире точностью измерения энергии пучка ВЭПП-4М в области рождения ипсилон-мезонов методом резонансной деполяризации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674059" y="2085652"/>
            <a:ext cx="5292897" cy="212127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just">
              <a:buNone/>
            </a:pPr>
            <a:r>
              <a:rPr lang="ru-RU" sz="1400" b="1" strike="noStrike" spc="-1" dirty="0">
                <a:solidFill>
                  <a:srgbClr val="3465A4"/>
                </a:solidFill>
                <a:latin typeface="Arial"/>
                <a:ea typeface="Noto Sans CJK SC"/>
              </a:rPr>
              <a:t>Ускорительный комплекс  ВЭПП-4М с детектором КЕДР готовится к прецизионному измерению масс и лептонных ширин  семейства Y-мезонов. Массу Y(1S) мезона требуется измерить с точностью лучше 50 кэВ.  Лазерный поляриметр позволяет: </a:t>
            </a:r>
            <a:endParaRPr lang="ru-RU" sz="1400" b="1" strike="noStrike" spc="-1" dirty="0" smtClean="0">
              <a:solidFill>
                <a:srgbClr val="3465A4"/>
              </a:solidFill>
              <a:latin typeface="Arial"/>
              <a:ea typeface="Noto Sans CJK SC"/>
            </a:endParaRPr>
          </a:p>
          <a:p>
            <a:pPr indent="0" algn="just">
              <a:buNone/>
            </a:pPr>
            <a:endParaRPr lang="ru-RU" sz="1400" b="1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trike="noStrike" spc="-1" dirty="0">
                <a:solidFill>
                  <a:srgbClr val="3465A4"/>
                </a:solidFill>
                <a:latin typeface="Arial"/>
                <a:ea typeface="Noto Sans CJK SC"/>
              </a:rPr>
              <a:t>Измерять энергию пучка вблизи Y (1S) пика с лучшей в мире точностью (3·10</a:t>
            </a:r>
            <a:r>
              <a:rPr lang="ru-RU" sz="1400" b="1" strike="noStrike" spc="-1" baseline="33000" dirty="0">
                <a:solidFill>
                  <a:srgbClr val="3465A4"/>
                </a:solidFill>
                <a:latin typeface="Arial"/>
                <a:ea typeface="Noto Sans CJK SC"/>
              </a:rPr>
              <a:t>-6 </a:t>
            </a:r>
            <a:r>
              <a:rPr lang="ru-RU" sz="1400" b="1" strike="noStrike" spc="-1" dirty="0">
                <a:solidFill>
                  <a:srgbClr val="3465A4"/>
                </a:solidFill>
                <a:latin typeface="Arial"/>
                <a:ea typeface="Noto Sans CJK SC"/>
              </a:rPr>
              <a:t>или  15 кэВ)</a:t>
            </a:r>
            <a:endParaRPr lang="ru-RU" sz="1400" b="1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trike="noStrike" spc="-1" dirty="0">
                <a:solidFill>
                  <a:srgbClr val="3465A4"/>
                </a:solidFill>
                <a:latin typeface="Arial"/>
                <a:ea typeface="Noto Sans CJK SC"/>
              </a:rPr>
              <a:t>Несколько раз измерять энергию пучка   непосредственно во время набора данных детектором КЕДР.</a:t>
            </a:r>
            <a:r>
              <a:rPr lang="ru-RU" sz="1400" b="1" strike="noStrike" spc="-1" dirty="0">
                <a:solidFill>
                  <a:srgbClr val="000000"/>
                </a:solidFill>
                <a:latin typeface="Arial"/>
                <a:ea typeface="Noto Sans CJK SC"/>
              </a:rPr>
              <a:t> </a:t>
            </a:r>
            <a:endParaRPr lang="ru-RU" sz="1400" b="1" strike="noStrike" spc="-1" dirty="0">
              <a:solidFill>
                <a:srgbClr val="000000"/>
              </a:solidFill>
              <a:latin typeface="Arial"/>
            </a:endParaRPr>
          </a:p>
          <a:p>
            <a:pPr indent="0" algn="just">
              <a:buNone/>
            </a:pPr>
            <a:endParaRPr lang="ru-RU" sz="1600" b="1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" name="Picture 2" descr="D:\Архив\Лого ИЯФ\++ logo BINP new bold blue Прозрачный.gif"/>
          <p:cNvPicPr/>
          <p:nvPr/>
        </p:nvPicPr>
        <p:blipFill>
          <a:blip r:embed="rId2"/>
          <a:stretch/>
        </p:blipFill>
        <p:spPr>
          <a:xfrm>
            <a:off x="0" y="0"/>
            <a:ext cx="689400" cy="825840"/>
          </a:xfrm>
          <a:prstGeom prst="rect">
            <a:avLst/>
          </a:prstGeom>
          <a:ln w="0">
            <a:noFill/>
          </a:ln>
        </p:spPr>
      </p:pic>
      <p:pic>
        <p:nvPicPr>
          <p:cNvPr id="44" name="Рисунок 43"/>
          <p:cNvPicPr/>
          <p:nvPr/>
        </p:nvPicPr>
        <p:blipFill>
          <a:blip r:embed="rId3"/>
          <a:stretch/>
        </p:blipFill>
        <p:spPr>
          <a:xfrm>
            <a:off x="-90180" y="1125072"/>
            <a:ext cx="4764240" cy="1918080"/>
          </a:xfrm>
          <a:prstGeom prst="rect">
            <a:avLst/>
          </a:prstGeom>
          <a:ln w="0">
            <a:noFill/>
          </a:ln>
        </p:spPr>
      </p:pic>
      <p:pic>
        <p:nvPicPr>
          <p:cNvPr id="45" name="Рисунок 44"/>
          <p:cNvPicPr/>
          <p:nvPr/>
        </p:nvPicPr>
        <p:blipFill>
          <a:blip r:embed="rId4"/>
          <a:stretch/>
        </p:blipFill>
        <p:spPr>
          <a:xfrm>
            <a:off x="85320" y="3175087"/>
            <a:ext cx="4414680" cy="1980000"/>
          </a:xfrm>
          <a:prstGeom prst="rect">
            <a:avLst/>
          </a:prstGeom>
          <a:ln w="0">
            <a:noFill/>
          </a:ln>
        </p:spPr>
      </p:pic>
      <p:sp>
        <p:nvSpPr>
          <p:cNvPr id="46" name="TextBox 45"/>
          <p:cNvSpPr txBox="1"/>
          <p:nvPr/>
        </p:nvSpPr>
        <p:spPr>
          <a:xfrm>
            <a:off x="1099080" y="2937065"/>
            <a:ext cx="3400920" cy="261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ru-RU" sz="1000" b="1" strike="noStrike" spc="-1" dirty="0">
                <a:solidFill>
                  <a:srgbClr val="000000"/>
                </a:solidFill>
                <a:latin typeface="Arial"/>
              </a:rPr>
              <a:t>Схема установки «Лазерный поляриметр»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5320" y="5084988"/>
            <a:ext cx="4681552" cy="43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ru-RU" sz="1000" b="1" strike="noStrike" spc="-1" dirty="0">
                <a:solidFill>
                  <a:srgbClr val="000000"/>
                </a:solidFill>
                <a:latin typeface="Arial"/>
              </a:rPr>
              <a:t>Измерения энергии пучка во время набора </a:t>
            </a:r>
            <a:r>
              <a:rPr lang="ru-RU" sz="1000" b="1" strike="noStrike" spc="-1" dirty="0" smtClean="0">
                <a:solidFill>
                  <a:srgbClr val="000000"/>
                </a:solidFill>
                <a:latin typeface="Arial"/>
              </a:rPr>
              <a:t>данных детектором </a:t>
            </a:r>
            <a:r>
              <a:rPr lang="ru-RU" sz="1000" b="1" strike="noStrike" spc="-1" dirty="0">
                <a:solidFill>
                  <a:srgbClr val="000000"/>
                </a:solidFill>
                <a:latin typeface="Arial"/>
              </a:rPr>
              <a:t>КЕДР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00000" y="4320000"/>
            <a:ext cx="5580000" cy="1105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just"/>
            <a:r>
              <a:rPr lang="ru-RU" sz="1200" b="1" i="1" strike="noStrike" spc="-1" dirty="0">
                <a:solidFill>
                  <a:srgbClr val="000000"/>
                </a:solidFill>
                <a:latin typeface="Times New Roman"/>
              </a:rPr>
              <a:t>Публикация: </a:t>
            </a:r>
            <a:r>
              <a:rPr lang="ru-RU" sz="1200" b="0" i="1" strike="noStrike" spc="-1" dirty="0">
                <a:solidFill>
                  <a:srgbClr val="000000"/>
                </a:solidFill>
                <a:latin typeface="Times New Roman"/>
              </a:rPr>
              <a:t>В.Е. Блинов, С.А. Захаров, В.В. Каминский, В.Н. Кудрявцев, С.А. Никитин, И.Б. Николаев, П.А. </a:t>
            </a:r>
            <a:r>
              <a:rPr lang="ru-RU" sz="1200" b="0" i="1" strike="noStrike" spc="-1" dirty="0" err="1">
                <a:solidFill>
                  <a:srgbClr val="000000"/>
                </a:solidFill>
                <a:latin typeface="Times New Roman"/>
              </a:rPr>
              <a:t>Пиминов</a:t>
            </a:r>
            <a:r>
              <a:rPr lang="ru-RU" sz="1200" b="0" i="1" strike="noStrike" spc="-1" dirty="0">
                <a:solidFill>
                  <a:srgbClr val="000000"/>
                </a:solidFill>
                <a:latin typeface="Times New Roman"/>
              </a:rPr>
              <a:t>, Л.И. </a:t>
            </a:r>
            <a:r>
              <a:rPr lang="ru-RU" sz="1200" b="0" i="1" strike="noStrike" spc="-1" dirty="0" err="1">
                <a:solidFill>
                  <a:srgbClr val="000000"/>
                </a:solidFill>
                <a:latin typeface="Times New Roman"/>
              </a:rPr>
              <a:t>Шехтман</a:t>
            </a:r>
            <a:r>
              <a:rPr lang="ru-RU" sz="1200" b="0" i="1" strike="noStrike" spc="-1" dirty="0">
                <a:solidFill>
                  <a:srgbClr val="000000"/>
                </a:solidFill>
                <a:latin typeface="Times New Roman"/>
              </a:rPr>
              <a:t>. Прецизионное измерение энергии пучка ВЭПП-4М в области Y(1𝑆) пика методом резонансной деполяризации с лазерным поляриметром. Отправлено в печать материалов конференции: XXVIII </a:t>
            </a:r>
            <a:r>
              <a:rPr lang="ru-RU" sz="1200" b="0" i="1" strike="noStrike" spc="-1" dirty="0" err="1">
                <a:solidFill>
                  <a:srgbClr val="000000"/>
                </a:solidFill>
                <a:latin typeface="Times New Roman"/>
              </a:rPr>
              <a:t>International</a:t>
            </a:r>
            <a:r>
              <a:rPr lang="ru-RU" sz="1200" b="0" i="1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b="0" i="1" strike="noStrike" spc="-1" dirty="0" err="1">
                <a:solidFill>
                  <a:srgbClr val="000000"/>
                </a:solidFill>
                <a:latin typeface="Times New Roman"/>
              </a:rPr>
              <a:t>Conference</a:t>
            </a:r>
            <a:r>
              <a:rPr lang="ru-RU" sz="1200" b="0" i="1" strike="noStrike" spc="-1" dirty="0">
                <a:solidFill>
                  <a:srgbClr val="000000"/>
                </a:solidFill>
                <a:latin typeface="Times New Roman"/>
              </a:rPr>
              <a:t> "</a:t>
            </a:r>
            <a:r>
              <a:rPr lang="ru-RU" sz="1200" b="0" i="1" strike="noStrike" spc="-1" dirty="0" err="1">
                <a:solidFill>
                  <a:srgbClr val="000000"/>
                </a:solidFill>
                <a:latin typeface="Times New Roman"/>
              </a:rPr>
              <a:t>Russian</a:t>
            </a:r>
            <a:r>
              <a:rPr lang="ru-RU" sz="1200" b="0" i="1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b="0" i="1" strike="noStrike" spc="-1" dirty="0" err="1">
                <a:solidFill>
                  <a:srgbClr val="000000"/>
                </a:solidFill>
                <a:latin typeface="Times New Roman"/>
              </a:rPr>
              <a:t>Particle</a:t>
            </a:r>
            <a:r>
              <a:rPr lang="ru-RU" sz="1200" b="0" i="1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b="0" i="1" strike="noStrike" spc="-1" dirty="0" err="1">
                <a:solidFill>
                  <a:srgbClr val="000000"/>
                </a:solidFill>
                <a:latin typeface="Times New Roman"/>
              </a:rPr>
              <a:t>Accelerators</a:t>
            </a:r>
            <a:r>
              <a:rPr lang="ru-RU" sz="1200" b="0" i="1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b="0" i="1" strike="noStrike" spc="-1" dirty="0" err="1">
                <a:solidFill>
                  <a:srgbClr val="000000"/>
                </a:solidFill>
                <a:latin typeface="Times New Roman"/>
              </a:rPr>
              <a:t>Conference</a:t>
            </a:r>
            <a:r>
              <a:rPr lang="ru-RU" sz="1200" b="0" i="1" strike="noStrike" spc="-1" dirty="0">
                <a:solidFill>
                  <a:srgbClr val="000000"/>
                </a:solidFill>
                <a:latin typeface="Times New Roman"/>
              </a:rPr>
              <a:t> RuPAC'23"</a:t>
            </a:r>
            <a:endParaRPr lang="ru-RU" sz="1200" b="0" i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8489" y="1322918"/>
            <a:ext cx="4935276" cy="64792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ru-RU" sz="1200" b="1" strike="noStrike" spc="-1" dirty="0" smtClean="0">
                <a:solidFill>
                  <a:srgbClr val="000000"/>
                </a:solidFill>
                <a:latin typeface="Arial"/>
              </a:rPr>
              <a:t>Авторы: </a:t>
            </a:r>
            <a:r>
              <a:rPr lang="ru-RU" sz="1200" dirty="0"/>
              <a:t>В.Е. Блинов, В.В. </a:t>
            </a:r>
            <a:r>
              <a:rPr lang="ru-RU" sz="1200" dirty="0" err="1"/>
              <a:t>Каминскии</a:t>
            </a:r>
            <a:r>
              <a:rPr lang="ru-RU" sz="1200" dirty="0"/>
              <a:t>, В.Н. Кудрявцев, С.А. Никитин, </a:t>
            </a:r>
            <a:r>
              <a:rPr lang="ru-RU" sz="1200" dirty="0" smtClean="0"/>
              <a:t>И.Б</a:t>
            </a:r>
            <a:r>
              <a:rPr lang="ru-RU" sz="1200" dirty="0"/>
              <a:t>. Николаев, П.А. </a:t>
            </a:r>
            <a:r>
              <a:rPr lang="ru-RU" sz="1200" dirty="0" err="1"/>
              <a:t>Пиминов</a:t>
            </a:r>
            <a:r>
              <a:rPr lang="ru-RU" sz="1200" dirty="0"/>
              <a:t>, Л.И. </a:t>
            </a:r>
            <a:r>
              <a:rPr lang="ru-RU" sz="1200" dirty="0" err="1"/>
              <a:t>Шехтман</a:t>
            </a:r>
            <a:r>
              <a:rPr lang="ru-RU" sz="1200" dirty="0"/>
              <a:t>, С.А. Захаров</a:t>
            </a:r>
            <a:endParaRPr lang="ru-RU" sz="12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Заголовок 3"/>
          <p:cNvSpPr txBox="1">
            <a:spLocks/>
          </p:cNvSpPr>
          <p:nvPr/>
        </p:nvSpPr>
        <p:spPr bwMode="auto">
          <a:xfrm>
            <a:off x="689401" y="-60398"/>
            <a:ext cx="8814364" cy="86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0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0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0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r>
              <a:rPr lang="en-US" sz="20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</a:t>
            </a:r>
            <a:r>
              <a:rPr lang="ru-RU" sz="20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lang="ru-RU" sz="20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218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DejaVu Sans</vt:lpstr>
      <vt:lpstr>Noto Sans CJK SC</vt:lpstr>
      <vt:lpstr>Symbol</vt:lpstr>
      <vt:lpstr>Times New Roman</vt:lpstr>
      <vt:lpstr>Verdana</vt:lpstr>
      <vt:lpstr>Wingdings</vt:lpstr>
      <vt:lpstr>Office Theme</vt:lpstr>
      <vt:lpstr>В ИЯФ СО РАН создан лазерный поляриметр с лучшей в мире точностью измерения энергии пучка ВЭПП-4М в области рождения ипсилон-мезонов методом резонансной деполяризации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Лазерный поляриметр с лучшей в мире точностью измерения энергии пучка ВЭПП-4М в области рождения  ипсилон-мезонов методом резонансной деполяризации.</dc:title>
  <cp:lastModifiedBy>Aleksey V. Reznichenko</cp:lastModifiedBy>
  <cp:revision>5</cp:revision>
  <dcterms:modified xsi:type="dcterms:W3CDTF">2023-11-28T10:45:21Z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2023-11-23T14:00:22Z</dcterms:created>
  <dc:creator/>
  <dc:description/>
  <dc:language>ru-RU</dc:language>
  <cp:lastModifiedBy/>
  <dcterms:modified xsi:type="dcterms:W3CDTF">2023-11-23T16:22:53Z</dcterms:modified>
  <cp:revision>2</cp:revision>
  <dc:subject/>
  <dc:title/>
</cp:coreProperties>
</file>