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3" d="100"/>
          <a:sy n="73" d="100"/>
        </p:scale>
        <p:origin x="780" y="7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</a:t>
            </a:r>
            <a:r>
              <a:rPr lang="ru-RU" sz="2400">
                <a:solidFill>
                  <a:srgbClr val="5B9BD5">
                    <a:lumMod val="50000"/>
                  </a:srgbClr>
                </a:solidFill>
                <a:latin typeface="Calibri"/>
              </a:rPr>
              <a:t>Российской </a:t>
            </a:r>
            <a:r>
              <a:rPr lang="ru-RU" sz="240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23411" y="171576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КМД-3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56217" y="5869827"/>
                <a:ext cx="5756250" cy="1061827"/>
              </a:xfrm>
              <a:prstGeom prst="rect">
                <a:avLst/>
              </a:prstGeom>
            </p:spPr>
            <p:txBody>
              <a:bodyPr wrap="square" lIns="91438" tIns="45719" rIns="91438" bIns="45719">
                <a:spAutoFit/>
              </a:bodyPr>
              <a:lstStyle>
                <a:defPPr>
                  <a:defRPr lang="ru-RU"/>
                </a:defPPr>
                <a:lvl1pPr marL="171450" lvl="0" indent="-171450"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ü"/>
                  <a:defRPr sz="900" i="1"/>
                </a:lvl1pPr>
              </a:lstStyle>
              <a:p>
                <a:r>
                  <a:rPr kumimoji="0" lang="ru-RU" sz="105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Публикаци</a:t>
                </a:r>
                <a:r>
                  <a:rPr lang="ru-RU" sz="1050" b="1" i="0" dirty="0">
                    <a:solidFill>
                      <a:srgbClr val="163470"/>
                    </a:solidFill>
                    <a:latin typeface="Calibri"/>
                  </a:rPr>
                  <a:t>я</a:t>
                </a:r>
                <a:r>
                  <a:rPr kumimoji="0" lang="ru-RU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</a:t>
                </a:r>
                <a:r>
                  <a:rPr kumimoji="0" 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US" sz="1050" dirty="0"/>
                  <a:t>1. </a:t>
                </a:r>
                <a:r>
                  <a:rPr lang="en-US" sz="1050" dirty="0" err="1"/>
                  <a:t>F.V.Ignatov</a:t>
                </a:r>
                <a:r>
                  <a:rPr lang="en-US" sz="1050" dirty="0"/>
                  <a:t> et al. (CMD-3 Collaboration) Measurement of the pion </a:t>
                </a:r>
                <a:r>
                  <a:rPr lang="en-US" sz="1050" dirty="0" err="1"/>
                  <a:t>formfactor</a:t>
                </a:r>
                <a:r>
                  <a:rPr lang="en-US" sz="1050" dirty="0"/>
                  <a:t> with CMD-3 detector and its implication to the hadronic contribution to muon (g-2) // arXiv:2309.12910 [</a:t>
                </a:r>
                <a:r>
                  <a:rPr lang="en-US" sz="1050" dirty="0" err="1"/>
                  <a:t>hep</a:t>
                </a:r>
                <a:r>
                  <a:rPr lang="en-US" sz="1050" dirty="0"/>
                  <a:t>-ex]</a:t>
                </a:r>
                <a:endParaRPr lang="ru-RU" sz="1050" dirty="0"/>
              </a:p>
              <a:p>
                <a:r>
                  <a:rPr lang="en-US" sz="1050" dirty="0"/>
                  <a:t>2. </a:t>
                </a:r>
                <a:r>
                  <a:rPr lang="en-US" sz="1050" dirty="0" err="1"/>
                  <a:t>F.V.Ignatov</a:t>
                </a:r>
                <a:r>
                  <a:rPr lang="en-US" sz="1050" dirty="0"/>
                  <a:t> et al. (CMD-3 Collaboration) Measurement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05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05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05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05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05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05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05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1050" dirty="0"/>
                  <a:t> cross section from threshold to 1.2 GeV with the CMD-3 detector // arXiv:2302.08834 [</a:t>
                </a:r>
                <a:r>
                  <a:rPr lang="en-US" sz="1050" dirty="0" err="1"/>
                  <a:t>hep</a:t>
                </a:r>
                <a:r>
                  <a:rPr lang="en-US" sz="1050" dirty="0"/>
                  <a:t>-ex]</a:t>
                </a:r>
                <a:endParaRPr lang="ru-RU" sz="1050" dirty="0"/>
              </a:p>
              <a:p>
                <a:pPr marL="0" lvl="0" indent="0" algn="just">
                  <a:buClr>
                    <a:srgbClr val="70AD47">
                      <a:lumMod val="75000"/>
                    </a:srgbClr>
                  </a:buClr>
                  <a:buNone/>
                  <a:defRPr/>
                </a:pPr>
                <a:r>
                  <a:rPr kumimoji="0" lang="en-US" sz="105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6347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endParaRPr kumimoji="0" lang="ru-RU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16347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217" y="5869827"/>
                <a:ext cx="5756250" cy="10618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56217" y="2114044"/>
                <a:ext cx="5756249" cy="3632035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В эксперименте с детектором КМД-3 на </a:t>
                </a:r>
                <a:r>
                  <a:rPr lang="ru-RU" sz="16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коллайдере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 ВЭПП-2000 измерено сечение процесса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6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в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области энергии от 320 до 1200 МэВ. Результат основан на рекордном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в мире объеме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экспериментальной статистики, набранной в период с 2013 по 2020 гг.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В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области максимума резонанса ρ(770) достигнута систематическая ошибка 0.7%. </a:t>
                </a:r>
                <a:endParaRPr lang="en-US" sz="1600" b="1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Процесс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6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определяет вклад сильных взаимодействий в аномальный магнитный момент мюона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𝝁</m:t>
                        </m:r>
                      </m:sub>
                    </m:sSub>
                  </m:oMath>
                </a14:m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. При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использовании результата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КМД-3, предсказание Стандартной модели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𝝁</m:t>
                        </m:r>
                      </m:sub>
                    </m:sSub>
                  </m:oMath>
                </a14:m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согласуется с наблюдаемым в эксперименте значением в </a:t>
                </a:r>
                <a:r>
                  <a:rPr lang="ru-RU" sz="1600" b="1" dirty="0">
                    <a:solidFill>
                      <a:schemeClr val="accent1">
                        <a:lumMod val="75000"/>
                      </a:schemeClr>
                    </a:solidFill>
                  </a:rPr>
                  <a:t>пределах 0.9 стандартных отклонений.. </a:t>
                </a:r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При использовании предыдущих измерений сечения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6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6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наблюдалась разница между экспериментом и предсказанием СМ в 5 стандартных отклонений.  </a:t>
                </a:r>
                <a:endParaRPr lang="ru-RU" sz="16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217" y="2114044"/>
                <a:ext cx="5756249" cy="3632035"/>
              </a:xfrm>
              <a:prstGeom prst="rect">
                <a:avLst/>
              </a:prstGeom>
              <a:blipFill rotWithShape="0">
                <a:blip r:embed="rId3"/>
                <a:stretch>
                  <a:fillRect l="-636" t="-3691" r="-530" b="-5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1794712" y="1157854"/>
                <a:ext cx="9931400" cy="840230"/>
              </a:xfr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800" b="1" dirty="0" smtClean="0">
                    <a:solidFill>
                      <a:srgbClr val="18397A"/>
                    </a:solidFill>
                  </a:rPr>
                  <a:t>Прецизионное измерение сечения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18397A"/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18397A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1800" b="1" dirty="0" smtClean="0">
                    <a:solidFill>
                      <a:srgbClr val="18397A"/>
                    </a:solidFill>
                  </a:rPr>
                  <a:t> </a:t>
                </a:r>
                <a:r>
                  <a:rPr lang="ru-RU" sz="1800" b="1" dirty="0" smtClean="0">
                    <a:solidFill>
                      <a:srgbClr val="18397A"/>
                    </a:solidFill>
                  </a:rPr>
                  <a:t>с </a:t>
                </a:r>
                <a:r>
                  <a:rPr lang="ru-RU" sz="1800" b="1" dirty="0">
                    <a:solidFill>
                      <a:srgbClr val="18397A"/>
                    </a:solidFill>
                  </a:rPr>
                  <a:t>детектором КМД-3 на </a:t>
                </a:r>
                <a:r>
                  <a:rPr lang="ru-RU" sz="1800" b="1" dirty="0" err="1">
                    <a:solidFill>
                      <a:srgbClr val="18397A"/>
                    </a:solidFill>
                  </a:rPr>
                  <a:t>коллайдере</a:t>
                </a:r>
                <a:r>
                  <a:rPr lang="ru-RU" sz="1800" b="1" dirty="0">
                    <a:solidFill>
                      <a:srgbClr val="18397A"/>
                    </a:solidFill>
                  </a:rPr>
                  <a:t> ВЭПП-2000 показало согласие между измеренным значением </a:t>
                </a:r>
                <a:r>
                  <a:rPr lang="ru-RU" sz="1800" b="1" dirty="0" smtClean="0">
                    <a:solidFill>
                      <a:srgbClr val="18397A"/>
                    </a:solidFill>
                  </a:rPr>
                  <a:t>аномального магнитного </a:t>
                </a:r>
                <a:r>
                  <a:rPr lang="ru-RU" sz="1800" b="1" dirty="0">
                    <a:solidFill>
                      <a:srgbClr val="18397A"/>
                    </a:solidFill>
                  </a:rPr>
                  <a:t>момента мюона и предсказанием Стандартной модели</a:t>
                </a:r>
              </a:p>
            </p:txBody>
          </p:sp>
        </mc:Choice>
        <mc:Fallback>
          <p:sp>
            <p:nvSpPr>
              <p:cNvPr id="9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1794712" y="1157854"/>
                <a:ext cx="9931400" cy="840230"/>
              </a:xfrm>
              <a:blipFill rotWithShape="0">
                <a:blip r:embed="rId4"/>
                <a:stretch>
                  <a:fillRect t="-6522" b="-11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1064BFBE-718E-4752-A019-5CA02D421BB5}"/>
                  </a:ext>
                </a:extLst>
              </p:cNvPr>
              <p:cNvSpPr/>
              <p:nvPr/>
            </p:nvSpPr>
            <p:spPr>
              <a:xfrm>
                <a:off x="3768393" y="4525834"/>
                <a:ext cx="1848636" cy="19150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900" dirty="0" smtClean="0"/>
                  <a:t>Сравнение величины аномального магнитного моменте мюона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ru-RU" sz="900" dirty="0" smtClean="0"/>
                  <a:t>, измеренной в эксперименте, с предсказанием Стандартной модели. Красный цвет – измеренное значение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ru-RU" sz="900" dirty="0" smtClean="0"/>
                  <a:t>. Черный цвет – предсказание Стандартной модели</a:t>
                </a:r>
                <a:r>
                  <a:rPr lang="en-US" sz="900" dirty="0" smtClean="0"/>
                  <a:t>: </a:t>
                </a:r>
                <a:r>
                  <a:rPr lang="ru-RU" sz="900" dirty="0" smtClean="0"/>
                  <a:t>слева – с использованием предыдущих измерений сечения </a:t>
                </a:r>
                <a:r>
                  <a:rPr lang="ru-RU" sz="900" dirty="0"/>
                  <a:t>e</a:t>
                </a:r>
                <a:r>
                  <a:rPr lang="ru-RU" sz="900" baseline="30000" dirty="0"/>
                  <a:t>+</a:t>
                </a:r>
                <a:r>
                  <a:rPr lang="ru-RU" sz="900" dirty="0"/>
                  <a:t> e</a:t>
                </a:r>
                <a:r>
                  <a:rPr lang="ru-RU" sz="900" baseline="30000" dirty="0"/>
                  <a:t>-</a:t>
                </a:r>
                <a:r>
                  <a:rPr lang="ru-RU" sz="900" dirty="0"/>
                  <a:t> → π</a:t>
                </a:r>
                <a:r>
                  <a:rPr lang="ru-RU" sz="900" baseline="30000" dirty="0"/>
                  <a:t>+</a:t>
                </a:r>
                <a:r>
                  <a:rPr lang="ru-RU" sz="900" dirty="0"/>
                  <a:t> </a:t>
                </a:r>
                <a:r>
                  <a:rPr lang="ru-RU" sz="900" dirty="0" smtClean="0"/>
                  <a:t>π</a:t>
                </a:r>
                <a:r>
                  <a:rPr lang="ru-RU" sz="900" baseline="30000" dirty="0" smtClean="0"/>
                  <a:t>-</a:t>
                </a:r>
                <a:r>
                  <a:rPr lang="ru-RU" sz="900" dirty="0" smtClean="0"/>
                  <a:t>, справа – с использованием измерения КМД-3 вместо предыдущих измерений. </a:t>
                </a:r>
                <a:endParaRPr lang="en-US" sz="9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064BFBE-718E-4752-A019-5CA02D421B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393" y="4525834"/>
                <a:ext cx="1848636" cy="1915011"/>
              </a:xfrm>
              <a:prstGeom prst="rect">
                <a:avLst/>
              </a:prstGeom>
              <a:blipFill rotWithShape="0">
                <a:blip r:embed="rId6"/>
                <a:stretch>
                  <a:fillRect b="-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3709113" y="2683301"/>
            <a:ext cx="190791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/>
              <a:t>Зависимость сечения процесса </a:t>
            </a: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900" dirty="0" smtClean="0"/>
              <a:t>e</a:t>
            </a:r>
            <a:r>
              <a:rPr lang="ru-RU" sz="900" baseline="30000" dirty="0"/>
              <a:t>+</a:t>
            </a:r>
            <a:r>
              <a:rPr lang="ru-RU" sz="900" dirty="0"/>
              <a:t> </a:t>
            </a:r>
            <a:r>
              <a:rPr lang="en-US" sz="900" dirty="0"/>
              <a:t>e</a:t>
            </a:r>
            <a:r>
              <a:rPr lang="ru-RU" sz="900" baseline="30000" dirty="0"/>
              <a:t>-</a:t>
            </a:r>
            <a:r>
              <a:rPr lang="ru-RU" sz="900" dirty="0"/>
              <a:t> → </a:t>
            </a:r>
            <a:r>
              <a:rPr lang="en-US" sz="900" dirty="0"/>
              <a:t>π</a:t>
            </a:r>
            <a:r>
              <a:rPr lang="ru-RU" sz="900" baseline="30000" dirty="0"/>
              <a:t>+</a:t>
            </a:r>
            <a:r>
              <a:rPr lang="ru-RU" sz="900" dirty="0"/>
              <a:t> </a:t>
            </a:r>
            <a:r>
              <a:rPr lang="en-US" sz="900" dirty="0"/>
              <a:t>π</a:t>
            </a:r>
            <a:r>
              <a:rPr lang="ru-RU" sz="900" baseline="30000" dirty="0"/>
              <a:t>-</a:t>
            </a:r>
            <a:r>
              <a:rPr lang="ru-RU" sz="900" dirty="0"/>
              <a:t> от энергии, измеренная КМД-3</a:t>
            </a:r>
            <a:r>
              <a:rPr lang="ru-RU" sz="900" dirty="0" smtClean="0"/>
              <a:t>.</a:t>
            </a:r>
            <a:endParaRPr lang="en-US" sz="9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2059252"/>
            <a:ext cx="3009389" cy="211272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03" y="4396985"/>
            <a:ext cx="2849391" cy="226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8178</TotalTime>
  <Words>91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Прецизионное измерение сечения e^+ e^-→π^+ π^- с детектором КМД-3 на коллайдере ВЭПП-2000 показало согласие между измеренным значением аномального магнитного момента мюона и предсказанием Стандартной модели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Ivan Logashenko</cp:lastModifiedBy>
  <cp:revision>663</cp:revision>
  <cp:lastPrinted>2020-01-14T01:52:00Z</cp:lastPrinted>
  <dcterms:created xsi:type="dcterms:W3CDTF">2019-05-20T10:35:54Z</dcterms:created>
  <dcterms:modified xsi:type="dcterms:W3CDTF">2023-11-26T15:07:02Z</dcterms:modified>
</cp:coreProperties>
</file>