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089"/>
    <a:srgbClr val="18397A"/>
    <a:srgbClr val="163470"/>
    <a:srgbClr val="455472"/>
    <a:srgbClr val="FF3300"/>
    <a:srgbClr val="F43F06"/>
    <a:srgbClr val="00CC00"/>
    <a:srgbClr val="ECE890"/>
    <a:srgbClr val="B5C9F1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29" d="100"/>
          <a:sy n="129" d="100"/>
        </p:scale>
        <p:origin x="498" y="24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03.12.2023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22118" y="6466948"/>
            <a:ext cx="3216054" cy="254535"/>
          </a:xfrm>
        </p:spPr>
        <p:txBody>
          <a:bodyPr/>
          <a:lstStyle/>
          <a:p>
            <a:pPr lvl="0">
              <a:defRPr/>
            </a:pPr>
            <a:r>
              <a:rPr lang="ru-RU" dirty="0">
                <a:solidFill>
                  <a:srgbClr val="0070C0"/>
                </a:solidFill>
              </a:rPr>
              <a:t>Рис.1. Общий вид модулятора с клистроном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463390" y="-87815"/>
            <a:ext cx="10522226" cy="537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0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63390" y="1018374"/>
            <a:ext cx="11201852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Авторы: </a:t>
            </a:r>
            <a:r>
              <a:rPr lang="ru-RU" sz="1400" b="1" i="1" dirty="0" smtClean="0">
                <a:solidFill>
                  <a:srgbClr val="18397A"/>
                </a:solidFill>
                <a:latin typeface="+mj-lt"/>
              </a:rPr>
              <a:t>Бак 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П.А., Вощин С.В., Егорычев М.Н., Елисеев А.А.,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Живанков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 К.И.,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Куленко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 Я.В. Мозговая Л.Ф.,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Непей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-пиво А.А.,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Пачков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 А.А</a:t>
            </a:r>
            <a:r>
              <a:rPr lang="ru-RU" sz="1400" b="1" i="1" dirty="0" smtClean="0">
                <a:solidFill>
                  <a:srgbClr val="18397A"/>
                </a:solidFill>
                <a:latin typeface="+mj-lt"/>
              </a:rPr>
              <a:t>.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18397A"/>
              </a:solidFill>
              <a:effectLst/>
              <a:uLnTx/>
              <a:uFillTx/>
              <a:latin typeface="+mj-lt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2498" y="5080061"/>
            <a:ext cx="7419913" cy="160043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400" dirty="0">
                <a:solidFill>
                  <a:srgbClr val="0070C0"/>
                </a:solidFill>
              </a:rPr>
              <a:t>Разработанный модулятор продемонстрировал стабильные рабочие характеристики и высокую надёжность. Данная разработка планируется для применения в системах импульсного питания собственных установок ИЯФ СО РАН</a:t>
            </a:r>
            <a:r>
              <a:rPr lang="ru-RU" sz="14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70C0"/>
                </a:solidFill>
              </a:rPr>
              <a:t>Работа выполнена по теме: «Сибирский кольцевой источник фотонов» ЦКП «СКИФ»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0070C0"/>
                </a:solidFill>
              </a:rPr>
              <a:t>Номер проект 1638/20/ПЕ от 16.11.2020</a:t>
            </a: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lang="ru-RU" sz="1400" dirty="0"/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2790" y="1426213"/>
            <a:ext cx="10702603" cy="2016611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ru-RU" sz="1400" dirty="0">
                <a:solidFill>
                  <a:srgbClr val="0070C0"/>
                </a:solidFill>
                <a:latin typeface="+mn-lt"/>
              </a:rPr>
              <a:t>В рамках работ по оснащению линейного ускорителя синхротрона ЦКП «СКИФ» системами импульсного питания специалистами ИЯФ СО РАН разработан компактный </a:t>
            </a:r>
            <a:r>
              <a:rPr lang="ru-RU" sz="1400" dirty="0" err="1">
                <a:solidFill>
                  <a:srgbClr val="0070C0"/>
                </a:solidFill>
                <a:latin typeface="+mn-lt"/>
              </a:rPr>
              <a:t>твёрдотельный</a:t>
            </a:r>
            <a:r>
              <a:rPr lang="ru-RU" sz="1400" dirty="0">
                <a:solidFill>
                  <a:srgbClr val="0070C0"/>
                </a:solidFill>
                <a:latin typeface="+mn-lt"/>
              </a:rPr>
              <a:t> модулятор, способный выдавать мощность более 100 МВт на мощный </a:t>
            </a:r>
            <a:r>
              <a:rPr lang="ru-RU" sz="1400" dirty="0" err="1">
                <a:solidFill>
                  <a:srgbClr val="0070C0"/>
                </a:solidFill>
                <a:latin typeface="+mn-lt"/>
              </a:rPr>
              <a:t>кли</a:t>
            </a:r>
            <a:r>
              <a:rPr lang="en-US" sz="1400" dirty="0">
                <a:solidFill>
                  <a:srgbClr val="0070C0"/>
                </a:solidFill>
                <a:latin typeface="+mn-lt"/>
              </a:rPr>
              <a:t>c</a:t>
            </a:r>
            <a:r>
              <a:rPr lang="ru-RU" sz="1400" dirty="0">
                <a:solidFill>
                  <a:srgbClr val="0070C0"/>
                </a:solidFill>
                <a:latin typeface="+mn-lt"/>
              </a:rPr>
              <a:t>трон </a:t>
            </a:r>
            <a:r>
              <a:rPr lang="en-US" sz="1400" dirty="0" smtClean="0">
                <a:solidFill>
                  <a:srgbClr val="0070C0"/>
                </a:solidFill>
                <a:latin typeface="+mn-lt"/>
              </a:rPr>
              <a:t>S </a:t>
            </a:r>
            <a:r>
              <a:rPr lang="ru-RU" sz="1400" dirty="0" smtClean="0">
                <a:solidFill>
                  <a:srgbClr val="0070C0"/>
                </a:solidFill>
                <a:latin typeface="+mn-lt"/>
              </a:rPr>
              <a:t>- </a:t>
            </a:r>
            <a:r>
              <a:rPr lang="ru-RU" sz="1400" dirty="0">
                <a:solidFill>
                  <a:srgbClr val="0070C0"/>
                </a:solidFill>
                <a:latin typeface="+mn-lt"/>
              </a:rPr>
              <a:t>диапазона. Силовая часть модулятора построена по схеме индукционного сумматора напряжения на базе полупроводниковых коммутаторов. Применённые технические решения позволили создать модулятор сверхкомпактных размеров, обладающий при этом высокой надёжностью и отказоустойчивостью. Силовой модуль модулятора имеет габарит 800х1200х2540 мм, это позволяет гибко размещать его в непосредственной близости от клистрона. Управляющий модуль модулятора собран в конструктиве стандартного шкафа высотой 33</a:t>
            </a:r>
            <a:r>
              <a:rPr lang="en-US" sz="1400" dirty="0">
                <a:solidFill>
                  <a:srgbClr val="0070C0"/>
                </a:solidFill>
                <a:latin typeface="+mn-lt"/>
              </a:rPr>
              <a:t>U</a:t>
            </a:r>
            <a:r>
              <a:rPr lang="ru-RU" sz="1400" dirty="0">
                <a:solidFill>
                  <a:srgbClr val="0070C0"/>
                </a:solidFill>
                <a:latin typeface="+mn-lt"/>
              </a:rPr>
              <a:t>, может быть размещён отдельно от силового </a:t>
            </a:r>
            <a:r>
              <a:rPr lang="ru-RU" sz="1400" dirty="0" smtClean="0">
                <a:solidFill>
                  <a:srgbClr val="0070C0"/>
                </a:solidFill>
                <a:latin typeface="+mn-lt"/>
              </a:rPr>
              <a:t>модуля.</a:t>
            </a:r>
            <a:endParaRPr lang="en-US" sz="1400" dirty="0" smtClean="0">
              <a:solidFill>
                <a:srgbClr val="0070C0"/>
              </a:solidFill>
              <a:latin typeface="+mn-lt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+mn-lt"/>
              </a:rPr>
              <a:t>Основные </a:t>
            </a:r>
            <a:r>
              <a:rPr lang="ru-RU" sz="1400" dirty="0">
                <a:solidFill>
                  <a:srgbClr val="0070C0"/>
                </a:solidFill>
                <a:latin typeface="+mn-lt"/>
              </a:rPr>
              <a:t>технические характеристики модулятора приведены в </a:t>
            </a:r>
            <a:r>
              <a:rPr lang="ru-RU" sz="1400" dirty="0" smtClean="0">
                <a:solidFill>
                  <a:srgbClr val="0070C0"/>
                </a:solidFill>
                <a:latin typeface="+mn-lt"/>
              </a:rPr>
              <a:t>таблице:</a:t>
            </a:r>
            <a:endParaRPr lang="ru-RU" sz="1400" dirty="0">
              <a:solidFill>
                <a:srgbClr val="0070C0"/>
              </a:solidFill>
              <a:latin typeface="+mn-lt"/>
            </a:endParaRPr>
          </a:p>
          <a:p>
            <a:pPr marL="0" indent="0">
              <a:buNone/>
            </a:pPr>
            <a:endParaRPr lang="ru-RU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84989" y="423885"/>
            <a:ext cx="9667037" cy="840230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+mn-lt"/>
              </a:rPr>
              <a:t>Создан высоковольтный импульсный твердотельный источник питания индукционного типа для клистрона большой мощности в S-диапазоне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53424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423148"/>
              </p:ext>
            </p:extLst>
          </p:nvPr>
        </p:nvGraphicFramePr>
        <p:xfrm>
          <a:off x="1216601" y="3259466"/>
          <a:ext cx="6904049" cy="17389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22005"/>
                <a:gridCol w="1063084"/>
                <a:gridCol w="1062334"/>
                <a:gridCol w="956626"/>
              </a:tblGrid>
              <a:tr h="369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Параметр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Ном.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Максим.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Ед. изм.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Выходное напряжения модулятора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20.5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23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кВ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Выходной ток модулятора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5430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6000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А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Длительность вершины импульса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2.5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мкс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Частота следования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Гц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Нестабильность вершины импульса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+/-0.3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%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Средняя выходная мощность модулятора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effectLst/>
                        </a:rPr>
                        <a:t>7000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Вт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Охлаждение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Естественное воздушное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7969" y="35877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118" y="2761132"/>
            <a:ext cx="3183275" cy="3651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8862</TotalTime>
  <Words>172</Words>
  <Application>Microsoft Office PowerPoint</Application>
  <PresentationFormat>Широкоэкранный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Создан высоковольтный импульсный твердотельный источник питания индукционного типа для клистрона большой мощности в S-диапазоне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663</cp:revision>
  <cp:lastPrinted>2020-01-14T01:52:00Z</cp:lastPrinted>
  <dcterms:created xsi:type="dcterms:W3CDTF">2019-05-20T10:35:54Z</dcterms:created>
  <dcterms:modified xsi:type="dcterms:W3CDTF">2023-12-03T09:44:28Z</dcterms:modified>
</cp:coreProperties>
</file>