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5613" cy="99441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98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pPr>
              <a:defRPr/>
            </a:pPr>
            <a:fld id="{CE29251B-1858-4AD5-9EA0-DC4B5B393A0E}" type="datetimeFigureOut">
              <a:rPr lang="ru-RU"/>
              <a:t>26.11.2024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pPr>
              <a:defRPr/>
            </a:pPr>
            <a:fld id="{1D82E099-6EB9-476F-A11A-21E927E2E52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4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A71AB0E-507E-5128-298C-1AFF0645E93B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63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defRPr sz="4400"/>
            </a:lvl1pPr>
          </a:lstStyle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pPr>
            <a:endParaRPr lang="ru-RU" sz="3600" b="1" i="0" u="none" strike="noStrike" cap="none" spc="0">
              <a:ln>
                <a:noFill/>
              </a:ln>
              <a:solidFill>
                <a:srgbClr val="1B4089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rgbClr val="1B4089"/>
              </a:solidFill>
              <a:latin typeface="Open Sans"/>
              <a:ea typeface="Open Sans"/>
              <a:cs typeface="Open Sans"/>
            </a:endParaRPr>
          </a:p>
        </p:txBody>
      </p:sp>
      <p:cxnSp>
        <p:nvCxnSpPr>
          <p:cNvPr id="8" name="Прямая соединительная линия 7"/>
          <p:cNvCxnSpPr>
            <a:cxnSpLocks/>
          </p:cNvCxnSpPr>
          <p:nvPr userDrawn="1"/>
        </p:nvCxnSpPr>
        <p:spPr bwMode="auto"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cxnSpLocks/>
          </p:cNvCxnSpPr>
          <p:nvPr userDrawn="1"/>
        </p:nvCxnSpPr>
        <p:spPr bwMode="auto"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 bwMode="auto"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/>
          <p:nvPr userDrawn="1"/>
        </p:nvSpPr>
        <p:spPr bwMode="auto"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1B4089"/>
                </a:solidFill>
                <a:latin typeface="Open Sans"/>
                <a:ea typeface="Open Sans"/>
                <a:cs typeface="Open Sans"/>
              </a:rPr>
              <a:t>Сибирское отделение Российской академии наук</a:t>
            </a:r>
            <a:endParaRPr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85854" y="505561"/>
            <a:ext cx="756865" cy="7414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A02197-A36F-47E6-BE32-E303756AC480}" type="datetime1">
              <a:rPr lang="ru-RU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2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3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0F463C-CDD0-4E8F-BEFA-9741EA96CC46}" type="datetime1">
              <a:rPr lang="ru-RU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  <a:defRPr/>
            </a:pPr>
            <a:endParaRPr lang="ru-RU" sz="3600">
              <a:solidFill>
                <a:srgbClr val="18397A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F6E91F-E900-459C-A1E8-AECCDFC75A7C}" type="datetime1">
              <a:rPr lang="ru-RU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37313" y="663986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>
            <a:cxnSpLocks/>
          </p:cNvCxnSpPr>
          <p:nvPr userDrawn="1"/>
        </p:nvCxnSpPr>
        <p:spPr bwMode="auto"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cxnSpLocks/>
          </p:cNvCxnSpPr>
          <p:nvPr userDrawn="1"/>
        </p:nvCxnSpPr>
        <p:spPr bwMode="auto"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1CF3A7D-C416-4D5C-BEB9-4425ED7004C9}" type="datetime1">
              <a:rPr lang="ru-RU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  <a:defRPr/>
            </a:pPr>
            <a:endParaRPr lang="ru-RU" sz="3600">
              <a:solidFill>
                <a:srgbClr val="18397A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7"/>
            <a:ext cx="2743200" cy="365125"/>
          </a:xfrm>
        </p:spPr>
        <p:txBody>
          <a:bodyPr/>
          <a:lstStyle/>
          <a:p>
            <a:pPr>
              <a:defRPr/>
            </a:pPr>
            <a:fld id="{51609B3F-C195-44F7-A3A0-7C709B132E91}" type="datetime1">
              <a:rPr lang="ru-RU"/>
              <a:t>26.11.2024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7"/>
            <a:ext cx="41148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7"/>
            <a:ext cx="2743200" cy="365125"/>
          </a:xfrm>
        </p:spPr>
        <p:txBody>
          <a:bodyPr/>
          <a:lstStyle/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37313" y="663986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>
            <a:cxnSpLocks/>
          </p:cNvCxnSpPr>
          <p:nvPr userDrawn="1"/>
        </p:nvCxnSpPr>
        <p:spPr bwMode="auto"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 userDrawn="1"/>
        </p:nvCxnSpPr>
        <p:spPr bwMode="auto"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 bwMode="auto"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 bwMode="auto"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6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3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7897A76-B6F5-4FDC-8567-F7A3644CFB61}" type="datetime1">
              <a:rPr lang="ru-RU"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ACCB5EE-DA7F-437D-8311-4E7EB9AB0342}" type="datetime1">
              <a:rPr lang="ru-RU"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37313" y="663986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>
            <a:cxnSpLocks/>
          </p:cNvCxnSpPr>
          <p:nvPr userDrawn="1"/>
        </p:nvCxnSpPr>
        <p:spPr bwMode="auto"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cxnSpLocks/>
          </p:cNvCxnSpPr>
          <p:nvPr userDrawn="1"/>
        </p:nvCxnSpPr>
        <p:spPr bwMode="auto"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1D2F43A-DB89-49F5-B935-D9C310B01F4C}" type="datetime1">
              <a:rPr lang="ru-RU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2D8DF59-95A2-4F24-875A-203E0D626C22}" type="datetime1">
              <a:rPr lang="ru-RU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A5067-C6A7-4832-B49B-CFC8B49033E9}" type="datetime1">
              <a:rPr lang="ru-RU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E6F39FA-1456-4AEA-A082-130B38B49F0B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link.aps.org/doi/10.1103/PhysRevD.109.114015" TargetMode="External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E6F39FA-1456-4AEA-A082-130B38B49F0B}" type="slidenum">
              <a:rPr lang="ru-RU" sz="1200" b="0" i="0" u="none" strike="noStrike" cap="none" spc="0">
                <a:ln>
                  <a:noFill/>
                </a:ln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1</a:t>
            </a:fld>
            <a:endParaRPr lang="ru-RU" sz="1200" b="0" i="0" u="none" strike="noStrike" cap="none" spc="0">
              <a:ln>
                <a:noFill/>
              </a:ln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/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>
              <a:spcBef>
                <a:spcPts val="0"/>
              </a:spcBef>
              <a:spcAft>
                <a:spcPts val="0"/>
              </a:spcAft>
              <a:defRPr sz="3200" b="1">
                <a:solidFill>
                  <a:schemeClr val="tx2">
                    <a:lumMod val="75000"/>
                  </a:schemeClr>
                </a:solidFill>
                <a:latin typeface="Verdana"/>
                <a:ea typeface="Verdana"/>
                <a:cs typeface="Verdana"/>
              </a:defRPr>
            </a:lvl1pPr>
            <a:lvl2pPr algn="ctr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tx1"/>
                </a:solidFill>
                <a:latin typeface="Verdana"/>
                <a:ea typeface="Verdana"/>
                <a:cs typeface="Verdana"/>
              </a:defRPr>
            </a:lvl5pPr>
            <a:lvl6pPr marL="45720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"/>
              </a:defRPr>
            </a:lvl6pPr>
            <a:lvl7pPr marL="91440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"/>
              </a:defRPr>
            </a:lvl7pPr>
            <a:lvl8pPr marL="137160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"/>
              </a:defRPr>
            </a:lvl8pPr>
            <a:lvl9pPr marL="1828800" algn="ctr"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"/>
              </a:defRPr>
            </a:lvl9pPr>
          </a:lstStyle>
          <a:p>
            <a:pPr marL="0" lvl="0">
              <a:defRPr/>
            </a:pPr>
            <a:r>
              <a:rPr lang="ru-RU" sz="240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Будкера Сибирского отделения Российской академии наук</a:t>
            </a:r>
            <a:endParaRPr lang="ru-RU" sz="2400" b="1" i="0" u="none" strike="noStrike" cap="none" spc="0">
              <a:ln>
                <a:noFill/>
              </a:ln>
              <a:solidFill>
                <a:srgbClr val="FF0000"/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7662102" y="1675291"/>
            <a:ext cx="3697096" cy="30515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400" b="1" i="1" u="none" strike="noStrike" cap="none" spc="0">
                <a:ln>
                  <a:noFill/>
                </a:ln>
                <a:solidFill>
                  <a:srgbClr val="1B4089"/>
                </a:solidFill>
                <a:latin typeface="Calibri"/>
                <a:ea typeface="Verdana"/>
                <a:cs typeface="+mn-cs"/>
              </a:rPr>
              <a:t>Авторы: </a:t>
            </a:r>
            <a:r>
              <a:rPr lang="ru-RU" sz="1400" b="1" i="1" u="none" strike="noStrike" cap="none" spc="0">
                <a:ln>
                  <a:noFill/>
                </a:ln>
                <a:solidFill>
                  <a:srgbClr val="1B4089"/>
                </a:solidFill>
                <a:latin typeface="Calibri"/>
                <a:ea typeface="Calibri"/>
                <a:cs typeface="Calibri"/>
              </a:rPr>
              <a:t>С.Г. Сальников</a:t>
            </a:r>
            <a:r>
              <a:rPr lang="ru-RU" sz="1400" b="1" i="1" u="none" strike="noStrike" cap="none" spc="0">
                <a:ln>
                  <a:noFill/>
                </a:ln>
                <a:solidFill>
                  <a:srgbClr val="1B4089"/>
                </a:solidFill>
                <a:latin typeface="Calibri"/>
                <a:ea typeface="Verdana"/>
                <a:cs typeface="Arial"/>
              </a:rPr>
              <a:t>,</a:t>
            </a:r>
            <a:r>
              <a:rPr lang="ru-RU" sz="1400" b="1" i="1" u="none" strike="noStrike" cap="none" spc="0">
                <a:ln>
                  <a:noFill/>
                </a:ln>
                <a:solidFill>
                  <a:srgbClr val="1B4089"/>
                </a:solidFill>
                <a:latin typeface="Calibri"/>
                <a:ea typeface="Verdana"/>
                <a:cs typeface="+mn-cs"/>
              </a:rPr>
              <a:t> </a:t>
            </a:r>
            <a:r>
              <a:rPr lang="ru-RU" sz="1400" b="1" i="1" u="none" strike="noStrike" cap="none" spc="0">
                <a:ln>
                  <a:noFill/>
                </a:ln>
                <a:solidFill>
                  <a:srgbClr val="1B4089"/>
                </a:solidFill>
                <a:latin typeface="Calibri"/>
                <a:ea typeface="Calibri"/>
                <a:cs typeface="Calibri"/>
              </a:rPr>
              <a:t>А.И. Мильштейн</a:t>
            </a:r>
            <a:endParaRPr lang="ru-RU" sz="1400" b="0" i="1" u="none" strike="noStrike" cap="none" spc="0">
              <a:ln>
                <a:noFill/>
              </a:ln>
              <a:solidFill>
                <a:srgbClr val="1B4089"/>
              </a:solidFill>
              <a:latin typeface="Calibri"/>
              <a:ea typeface="Verdan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 bwMode="auto">
              <a:xfrm>
                <a:off x="6173793" y="5869827"/>
                <a:ext cx="5185406" cy="425514"/>
              </a:xfrm>
              <a:prstGeom prst="rect">
                <a:avLst/>
              </a:prstGeom>
            </p:spPr>
            <p:txBody>
              <a:bodyPr wrap="square" lIns="91437" tIns="45718" rIns="91437" bIns="45718">
                <a:spAutoFit/>
              </a:bodyPr>
              <a:lstStyle>
                <a:defPPr>
                  <a:defRPr lang="ru-RU"/>
                </a:defPPr>
                <a:lvl1pPr marL="171450" lvl="0" indent="-171450">
                  <a:buClr>
                    <a:schemeClr val="accent6">
                      <a:lumMod val="75000"/>
                    </a:schemeClr>
                  </a:buClr>
                  <a:buFont typeface="Wingdings"/>
                  <a:buChar char="ü"/>
                  <a:defRPr sz="900" i="1"/>
                </a:lvl1pPr>
              </a:lstStyle>
              <a:p>
                <a:pPr marL="0" marR="0" lvl="0" indent="0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0AD47">
                      <a:lumMod val="75000"/>
                    </a:srgbClr>
                  </a:buClr>
                  <a:buFont typeface="Wingdings"/>
                  <a:buNone/>
                  <a:defRPr/>
                </a:pPr>
                <a:r>
                  <a:rPr lang="ru-RU" sz="1050" b="1" i="0" u="none" strike="noStrike" cap="none" spc="0">
                    <a:ln>
                      <a:noFill/>
                    </a:ln>
                    <a:solidFill>
                      <a:srgbClr val="163470"/>
                    </a:solidFill>
                    <a:latin typeface="Calibri"/>
                    <a:ea typeface="+mn-ea"/>
                    <a:cs typeface="+mn-cs"/>
                  </a:rPr>
                  <a:t>Публикаци</a:t>
                </a:r>
                <a:r>
                  <a:rPr lang="ru-RU" sz="1050" b="1" i="0">
                    <a:solidFill>
                      <a:srgbClr val="163470"/>
                    </a:solidFill>
                    <a:latin typeface="Calibri"/>
                  </a:rPr>
                  <a:t>я</a:t>
                </a:r>
                <a:r>
                  <a:rPr lang="ru-RU" sz="1050" b="1" i="0" u="none" strike="noStrike" cap="none" spc="0">
                    <a:ln>
                      <a:noFill/>
                    </a:ln>
                    <a:solidFill>
                      <a:srgbClr val="163470"/>
                    </a:solidFill>
                    <a:latin typeface="Calibri"/>
                    <a:ea typeface="+mn-ea"/>
                    <a:cs typeface="+mn-cs"/>
                  </a:rPr>
                  <a:t>:</a:t>
                </a:r>
                <a:r>
                  <a:rPr lang="en-US" sz="1050" b="1" i="0" u="none" strike="noStrike" cap="none" spc="0">
                    <a:ln>
                      <a:noFill/>
                    </a:ln>
                    <a:solidFill>
                      <a:srgbClr val="163470"/>
                    </a:solidFill>
                    <a:latin typeface="Calibri"/>
                    <a:ea typeface="+mn-ea"/>
                    <a:cs typeface="+mn-cs"/>
                  </a:rPr>
                  <a:t> </a:t>
                </a:r>
                <a:r>
                  <a:rPr lang="en-US" sz="1050" b="0" i="1" u="none" strike="noStrike" cap="none" spc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rPr>
                  <a:t>S. G. Salnikov, A. I. Milstein. Production of </a:t>
                </a:r>
                <mc:AlternateContent>
                  <mc:Choice Requires="a14"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sz="10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en-US" sz="105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n-US" sz="105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(∗)</m:t>
                            </m:r>
                          </m:sup>
                        </m:sSup>
                        <m:sSup>
                          <m:sSupPr>
                            <m:ctrlPr>
                              <a:rPr lang="en-US" sz="10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̅"/>
                                <m:ctrlPr>
                                  <a:rPr lang="en-US" sz="1000" b="0" i="1" u="none" strike="noStrike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050" u="none" strike="noStrike" cap="none" spc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  <a:cs typeface="Cambria Math"/>
                                  </a:rPr>
                                  <m:t>𝐷</m:t>
                                </m:r>
                              </m:e>
                            </m:acc>
                          </m:e>
                          <m:sup>
                            <m:r>
                              <a:rPr lang="en-US" sz="105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(∗)</m:t>
                            </m:r>
                          </m:sup>
                        </m:sSup>
                      </m:oMath>
                    </a14:m>
                  </mc:Choice>
                  <mc:Fallback xmlns="" xmlns:w="http://schemas.openxmlformats.org/wordprocessingml/2006/main" xmlns:m="http://schemas.openxmlformats.org/officeDocument/2006/math"/>
                </mc:AlternateContent>
                <a:r>
                  <a:rPr lang="en-US" sz="1050" b="0" i="1" u="none" strike="noStrike" cap="none" spc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rPr>
                  <a:t> near the thresholds in </a:t>
                </a:r>
                <mc:AlternateContent>
                  <mc:Choice Requires="a14">
                    <a14:m>
                      <m:oMath xmlns:m="http://schemas.openxmlformats.org/officeDocument/2006/math">
                        <m:sSup>
                          <m:sSupPr>
                            <m:ctrlPr>
                              <a:rPr sz="10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en-US" sz="105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05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sz="10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en-US" sz="105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05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−</m:t>
                            </m:r>
                          </m:sup>
                        </m:sSup>
                      </m:oMath>
                    </a14:m>
                  </mc:Choice>
                  <mc:Fallback xmlns="" xmlns:w="http://schemas.openxmlformats.org/wordprocessingml/2006/main" xmlns:m="http://schemas.openxmlformats.org/officeDocument/2006/math"/>
                </mc:AlternateContent>
                <a:r>
                  <a:rPr lang="en-US" sz="1050" b="0" i="1" u="none" strike="noStrike" cap="none" spc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rPr>
                  <a:t> annihilation // </a:t>
                </a:r>
                <a:r>
                  <a:rPr lang="en-US" sz="1050" b="0" i="1" u="sng" strike="noStrike" cap="none" spc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  <a:hlinkClick r:id="rId3" tooltip="https://link.aps.org/doi/10.1103/PhysRevD.109.114015"/>
                  </a:rPr>
                  <a:t>Phys. Rev. D. 2024. Vol. 109, P. 114015</a:t>
                </a:r>
                <a:r>
                  <a:rPr lang="en-US" sz="1050" b="0" i="1" u="none" strike="noStrike" cap="none" spc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rPr>
                  <a:t>. </a:t>
                </a:r>
                <a:r>
                  <a:rPr lang="en-US" sz="1050" b="0" i="1" u="none" strike="noStrike" cap="none" spc="0">
                    <a:solidFill>
                      <a:srgbClr val="FF0000"/>
                    </a:solidFill>
                    <a:latin typeface="Calibri"/>
                    <a:ea typeface="Calibri"/>
                    <a:cs typeface="Calibri"/>
                  </a:rPr>
                  <a:t>DOI: 10.1103/PhysRevD.109.114015</a:t>
                </a:r>
                <a:endParaRPr lang="ru-RU" sz="1050" b="1" i="0" u="none" strike="noStrike" cap="none" spc="0">
                  <a:ln>
                    <a:noFill/>
                  </a:ln>
                  <a:solidFill>
                    <a:srgbClr val="FF0000"/>
                  </a:solidFill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3793" y="5869827"/>
                <a:ext cx="5185406" cy="425514"/>
              </a:xfrm>
              <a:prstGeom prst="rect">
                <a:avLst/>
              </a:prstGeom>
              <a:blipFill rotWithShape="0">
                <a:blip r:embed="rId4"/>
                <a:stretch>
                  <a:fillRect b="-4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 bwMode="auto">
              <a:xfrm>
                <a:off x="6038615" y="2061792"/>
                <a:ext cx="5373851" cy="3632035"/>
              </a:xfrm>
              <a:prstGeom prst="rect">
                <a:avLst/>
              </a:prstGeom>
              <a:noFill/>
            </p:spPr>
            <p:txBody>
              <a:bodyPr vert="horz" lIns="91438" tIns="45719" rIns="91438" bIns="45719" rtlCol="0" anchor="ctr">
                <a:noAutofit/>
              </a:bodyPr>
              <a:lstStyle>
                <a:defPPr>
                  <a:defRPr lang="ru-RU"/>
                </a:defPPr>
                <a:lvl1pPr marL="171450" lvl="0" indent="-171450" algn="just">
                  <a:spcBef>
                    <a:spcPts val="600"/>
                  </a:spcBef>
                  <a:buClr>
                    <a:schemeClr val="accent6">
                      <a:lumMod val="75000"/>
                    </a:schemeClr>
                  </a:buClr>
                  <a:buFont typeface="Wingdings"/>
                  <a:buChar char="§"/>
                  <a:defRPr sz="1300">
                    <a:solidFill>
                      <a:schemeClr val="accent6"/>
                    </a:solidFill>
                    <a:latin typeface="+mj-lt"/>
                  </a:defRPr>
                </a:lvl1pPr>
              </a:lstStyle>
              <a:p>
                <a:pPr marL="0" marR="0" indent="0" algn="just">
                  <a:lnSpc>
                    <a:spcPct val="100000"/>
                  </a:lnSpc>
                  <a:spcBef>
                    <a:spcPts val="599"/>
                  </a:spcBef>
                  <a:spcAft>
                    <a:spcPts val="0"/>
                  </a:spcAft>
                  <a:buClr>
                    <a:schemeClr val="accent6">
                      <a:lumMod val="75000"/>
                    </a:schemeClr>
                  </a:buClr>
                  <a:buFont typeface="Wingdings"/>
                  <a:buNone/>
                  <a:defRPr/>
                </a:pPr>
                <a:r>
                  <a:rPr lang="ru-RU" sz="1600" b="1" i="0" u="none" strike="noStrike" cap="none" spc="0" dirty="0">
                    <a:solidFill>
                      <a:schemeClr val="accent1">
                        <a:lumMod val="75000"/>
                      </a:schemeClr>
                    </a:solidFill>
                    <a:latin typeface="Calibri Light"/>
                    <a:ea typeface="Calibri Light"/>
                    <a:cs typeface="Calibri Light"/>
                  </a:rPr>
                  <a:t>Показано, что нетривиальная зависимость от энергии сечений рождения пар </a:t>
                </a:r>
                <a14:m>
                  <m:oMath xmlns:m="http://schemas.openxmlformats.org/officeDocument/2006/math">
                    <m:r>
                      <a:rPr lang="ru-RU" sz="160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Cambria Math"/>
                      </a:rPr>
                      <m:t>𝑫</m:t>
                    </m:r>
                    <m:acc>
                      <m:accPr>
                        <m:chr m:val="̅"/>
                        <m:ctrlPr>
                          <a:rPr sz="1600" b="1" i="1" u="none" strike="noStrike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accPr>
                      <m:e>
                        <m:r>
                          <a:rPr lang="ru-RU" sz="1600" u="none" strike="noStrike" cap="none" spc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𝑫</m:t>
                        </m:r>
                      </m:e>
                    </m:acc>
                  </m:oMath>
                </a14:m>
                <a:r>
                  <a:rPr lang="ru-RU" sz="1600" b="1" i="1" u="none" strike="noStrike" cap="none" spc="0" dirty="0">
                    <a:solidFill>
                      <a:schemeClr val="accent1">
                        <a:lumMod val="75000"/>
                      </a:schemeClr>
                    </a:solidFill>
                    <a:latin typeface="Calibri Light"/>
                    <a:ea typeface="Calibri Light"/>
                    <a:cs typeface="Calibri Light"/>
                  </a:rPr>
                  <a:t>, </a:t>
                </a:r>
                <a14:m>
                  <m:oMath xmlns:m="http://schemas.openxmlformats.org/officeDocument/2006/math">
                    <m:r>
                      <a:rPr lang="ru-RU" sz="160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Cambria Math"/>
                      </a:rPr>
                      <m:t>𝑫</m:t>
                    </m:r>
                    <m:sSup>
                      <m:sSupPr>
                        <m:ctrlPr>
                          <a:rPr sz="1600" b="1" i="1" u="none" strike="noStrike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sz="1600" b="1" i="1" u="none" strike="noStrike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accPr>
                          <m:e>
                            <m:r>
                              <a:rPr lang="ru-RU" sz="1600" u="none" strike="noStrike" cap="none" spc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𝑫</m:t>
                            </m:r>
                          </m:e>
                        </m:acc>
                      </m:e>
                      <m:sup>
                        <m:r>
                          <a:rPr lang="ru-RU" sz="1600" u="none" strike="noStrike" cap="none" spc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u-RU" sz="1600" b="1" i="0" u="none" strike="noStrike" cap="none" spc="0" dirty="0">
                    <a:solidFill>
                      <a:schemeClr val="accent1">
                        <a:lumMod val="75000"/>
                      </a:schemeClr>
                    </a:solidFill>
                    <a:latin typeface="Calibri Light"/>
                    <a:ea typeface="Calibri Light"/>
                    <a:cs typeface="Calibri Light"/>
                  </a:rPr>
                  <a:t> 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sz="1600" b="1" i="1" u="none" strike="noStrike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sSupPr>
                      <m:e>
                        <m:r>
                          <a:rPr lang="ru-RU" sz="1600" u="none" strike="noStrike" cap="none" spc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𝑫</m:t>
                        </m:r>
                      </m:e>
                      <m:sup>
                        <m:r>
                          <a:rPr lang="ru-RU" sz="1600" u="none" strike="noStrike" cap="none" spc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sz="1600" b="1" i="1" u="none" strike="noStrike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sz="1600" b="1" i="1" u="none" strike="noStrike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accPr>
                          <m:e>
                            <m:r>
                              <a:rPr lang="ru-RU" sz="1600" u="none" strike="noStrike" cap="none" spc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𝑫</m:t>
                            </m:r>
                          </m:e>
                        </m:acc>
                      </m:e>
                      <m:sup>
                        <m:r>
                          <a:rPr lang="ru-RU" sz="1600" u="none" strike="noStrike" cap="none" spc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u-RU" sz="1600" b="1" i="0" u="none" strike="noStrike" cap="none" spc="0" dirty="0">
                    <a:solidFill>
                      <a:schemeClr val="accent1">
                        <a:lumMod val="75000"/>
                      </a:schemeClr>
                    </a:solidFill>
                    <a:latin typeface="Calibri Light"/>
                    <a:ea typeface="Calibri Light"/>
                    <a:cs typeface="Calibri Light"/>
                  </a:rPr>
                  <a:t> в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sz="1600" b="1" i="1" u="none" strike="noStrike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sSupPr>
                      <m:e>
                        <m:r>
                          <a:rPr lang="ru-RU" sz="1600" u="none" strike="noStrike" cap="none" spc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𝒆</m:t>
                        </m:r>
                      </m:e>
                      <m:sup>
                        <m:r>
                          <a:rPr lang="ru-RU" sz="1600" u="none" strike="noStrike" cap="none" spc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sz="1600" b="1" i="1" u="none" strike="noStrike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sSupPr>
                      <m:e>
                        <m:r>
                          <a:rPr lang="ru-RU" sz="1600" u="none" strike="noStrike" cap="none" spc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𝒆</m:t>
                        </m:r>
                      </m:e>
                      <m:sup>
                        <m:r>
                          <a:rPr lang="ru-RU" sz="1600" u="none" strike="noStrike" cap="none" spc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sz="1600" b="1" i="1" u="none" strike="noStrike" cap="none" spc="0" dirty="0">
                    <a:solidFill>
                      <a:schemeClr val="accent1">
                        <a:lumMod val="75000"/>
                      </a:schemeClr>
                    </a:solidFill>
                    <a:latin typeface="Calibri Light"/>
                    <a:ea typeface="Calibri Light"/>
                    <a:cs typeface="Calibri Light"/>
                  </a:rPr>
                  <a:t>-</a:t>
                </a:r>
                <a:r>
                  <a:rPr lang="ru-RU" sz="1600" b="1" i="0" u="none" strike="noStrike" cap="none" spc="0" dirty="0">
                    <a:solidFill>
                      <a:schemeClr val="accent1">
                        <a:lumMod val="75000"/>
                      </a:schemeClr>
                    </a:solidFill>
                    <a:latin typeface="Calibri Light"/>
                    <a:ea typeface="Calibri Light"/>
                    <a:cs typeface="Calibri Light"/>
                  </a:rPr>
                  <a:t>аннигиляции  вблизи порогов этих реакций хорошо описывается в рамках подхода, основанного на учёте взаимодействия в конечном состоянии. Важнейшую роль в описании сечений этих процессов играет учёт переходов между всеми возможными каналами реакции (включая заряженные и нейтральные мезоны). Именно благодаря возможности переходов между каналами проявляется нетривиальная зависимость сечений от энергии: появляются характерные пики и провалы вблизи порогов. Взаимодействие между </a:t>
                </a:r>
                <a:r>
                  <a:rPr lang="ru-RU" sz="1600" b="1" i="1" u="none" strike="noStrike" cap="none" spc="0" dirty="0">
                    <a:solidFill>
                      <a:schemeClr val="accent1">
                        <a:lumMod val="75000"/>
                      </a:schemeClr>
                    </a:solidFill>
                    <a:latin typeface="Calibri Light"/>
                    <a:ea typeface="Calibri Light"/>
                    <a:cs typeface="Calibri Light"/>
                  </a:rPr>
                  <a:t>D</a:t>
                </a:r>
                <a:r>
                  <a:rPr lang="ru-RU" sz="1600" b="1" i="0" u="none" strike="noStrike" cap="none" spc="0" dirty="0">
                    <a:solidFill>
                      <a:schemeClr val="accent1">
                        <a:lumMod val="75000"/>
                      </a:schemeClr>
                    </a:solidFill>
                    <a:latin typeface="Calibri Light"/>
                    <a:ea typeface="Calibri Light"/>
                    <a:cs typeface="Calibri Light"/>
                  </a:rPr>
                  <a:t>-мезонами описывалось с помощью эффективного потенциала, параметры которого подбирались для наилучшего описания экспериментальных данных.</a:t>
                </a:r>
                <a:endParaRPr lang="en-US" sz="16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38615" y="2061792"/>
                <a:ext cx="5373851" cy="3632035"/>
              </a:xfrm>
              <a:prstGeom prst="rect">
                <a:avLst/>
              </a:prstGeom>
              <a:blipFill rotWithShape="0">
                <a:blip r:embed="rId5"/>
                <a:stretch>
                  <a:fillRect l="-681" t="-2013" r="-568" b="-38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>
                <a:spLocks noGrp="1"/>
              </p:cNvSpPr>
              <p:nvPr>
                <p:ph type="title" idx="4294967295"/>
              </p:nvPr>
            </p:nvSpPr>
            <p:spPr bwMode="auto">
              <a:xfrm>
                <a:off x="1130301" y="1297064"/>
                <a:ext cx="9942559" cy="350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indent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defRPr/>
                </a:pPr>
                <a:r>
                  <a:rPr lang="ru-RU" sz="1800" b="1" i="0" u="none" strike="noStrike" cap="none" spc="0" dirty="0" smtClean="0">
                    <a:solidFill>
                      <a:srgbClr val="18397A"/>
                    </a:solidFill>
                    <a:latin typeface="Calibri Light"/>
                    <a:ea typeface="Calibri Light"/>
                    <a:cs typeface="Calibri Light"/>
                  </a:rPr>
                  <a:t>Описание рождения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sz="1800" b="1" i="1" u="none" strike="noStrike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sSupPr>
                      <m:e>
                        <m:r>
                          <a:rPr lang="ru-RU" sz="1800" u="none" strike="noStrike" cap="none" spc="0">
                            <a:solidFill>
                              <a:srgbClr val="18397A"/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𝑫</m:t>
                        </m:r>
                      </m:e>
                      <m:sup>
                        <m:r>
                          <a:rPr lang="ru-RU" sz="1800" u="none" strike="noStrike" cap="none" spc="0">
                            <a:solidFill>
                              <a:srgbClr val="18397A"/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(∗)</m:t>
                        </m:r>
                      </m:sup>
                    </m:sSup>
                    <m:sSup>
                      <m:sSupPr>
                        <m:ctrlPr>
                          <a:rPr sz="1800" b="1" i="1" u="none" strike="noStrike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sz="1800" b="1" i="1" u="none" strike="noStrike">
                                <a:solidFill>
                                  <a:srgbClr val="18397A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accPr>
                          <m:e>
                            <m:r>
                              <a:rPr lang="ru-RU" sz="1800" u="none" strike="noStrike" cap="none" spc="0">
                                <a:solidFill>
                                  <a:srgbClr val="18397A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𝑫</m:t>
                            </m:r>
                          </m:e>
                        </m:acc>
                      </m:e>
                      <m:sup>
                        <m:r>
                          <a:rPr lang="ru-RU" sz="1800" u="none" strike="noStrike" cap="none" spc="0">
                            <a:solidFill>
                              <a:srgbClr val="18397A"/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(∗)</m:t>
                        </m:r>
                      </m:sup>
                    </m:sSup>
                  </m:oMath>
                </a14:m>
                <a:r>
                  <a:rPr lang="ru-RU" sz="1800" b="1" i="0" u="none" strike="noStrike" cap="none" spc="0" dirty="0">
                    <a:solidFill>
                      <a:srgbClr val="18397A"/>
                    </a:solidFill>
                    <a:latin typeface="Calibri Light"/>
                    <a:ea typeface="Calibri Light"/>
                    <a:cs typeface="Calibri Light"/>
                  </a:rPr>
                  <a:t> вблизи порогов в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sz="1800" b="1" i="1" u="none" strike="noStrike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sSupPr>
                      <m:e>
                        <m:r>
                          <a:rPr lang="ru-RU" sz="1800" u="none" strike="noStrike" cap="none" spc="0">
                            <a:solidFill>
                              <a:srgbClr val="18397A"/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𝒆</m:t>
                        </m:r>
                      </m:e>
                      <m:sup>
                        <m:r>
                          <a:rPr lang="ru-RU" sz="1800" u="none" strike="noStrike" cap="none" spc="0">
                            <a:solidFill>
                              <a:srgbClr val="18397A"/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sz="1800" b="1" i="1" u="none" strike="noStrike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  <a:ea typeface="Cambria Math"/>
                            <a:cs typeface="Cambria Math"/>
                          </a:rPr>
                        </m:ctrlPr>
                      </m:sSupPr>
                      <m:e>
                        <m:r>
                          <a:rPr lang="ru-RU" sz="1800" u="none" strike="noStrike" cap="none" spc="0">
                            <a:solidFill>
                              <a:srgbClr val="18397A"/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𝒆</m:t>
                        </m:r>
                      </m:e>
                      <m:sup>
                        <m:r>
                          <a:rPr lang="ru-RU" sz="1800" u="none" strike="noStrike" cap="none" spc="0">
                            <a:solidFill>
                              <a:srgbClr val="18397A"/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sz="1800" b="1" i="0" u="none" strike="noStrike" cap="none" spc="0" dirty="0">
                    <a:solidFill>
                      <a:srgbClr val="18397A"/>
                    </a:solidFill>
                    <a:latin typeface="Calibri Light"/>
                    <a:ea typeface="Calibri Light"/>
                    <a:cs typeface="Calibri Light"/>
                  </a:rPr>
                  <a:t> аннигиляции</a:t>
                </a:r>
                <a:endParaRPr lang="ru-RU" sz="1800" b="1" dirty="0">
                  <a:solidFill>
                    <a:srgbClr val="18397A"/>
                  </a:solidFill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 bwMode="auto">
              <a:xfrm>
                <a:off x="1130301" y="1297064"/>
                <a:ext cx="9942559" cy="350148"/>
              </a:xfrm>
              <a:prstGeom prst="rect">
                <a:avLst/>
              </a:prstGeom>
              <a:blipFill rotWithShape="0">
                <a:blip r:embed="rId6"/>
                <a:stretch>
                  <a:fillRect t="-14035" b="-298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7"/>
          <a:stretch/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1682622" y="3848628"/>
            <a:ext cx="3344615" cy="22339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/>
        </p:blipFill>
        <p:spPr bwMode="auto">
          <a:xfrm>
            <a:off x="1682621" y="1692000"/>
            <a:ext cx="3344400" cy="2145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3391692" name="Rectangle 5"/>
              <p:cNvSpPr/>
              <p:nvPr/>
            </p:nvSpPr>
            <p:spPr bwMode="auto">
              <a:xfrm>
                <a:off x="836782" y="6093067"/>
                <a:ext cx="5037735" cy="526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indent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900" b="0" i="0" u="none" strike="noStrike" cap="none" spc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rPr>
                  <a:t>Сравнение предсказаний нашей модели с экспериментальными данными с детекторов BaBar, Belle, CLEO и BESIII. Сверху показана зависимость от энергии сечения процесса </a:t>
                </a:r>
                <mc:AlternateContent>
                  <mc:Choice Requires="a14">
                    <a14:m>
                      <m:oMath xmlns:m="http://schemas.openxmlformats.org/officeDocument/2006/math"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−</m:t>
                            </m:r>
                          </m:sup>
                        </m:sSup>
                        <m:r>
                          <a:rPr lang="ru-RU" sz="900" u="none" strike="noStrike" cap="none" spc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→</m:t>
                        </m:r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0</m:t>
                            </m:r>
                          </m:sup>
                        </m:sSup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̅"/>
                                <m:ctrlPr>
                                  <a:rPr sz="900" b="0" i="1" u="none" strike="noStrike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Cambria Math"/>
                                  </a:rPr>
                                </m:ctrlPr>
                              </m:accPr>
                              <m:e>
                                <m:r>
                                  <a:rPr lang="ru-RU" sz="900" u="none" strike="noStrike" cap="none" spc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  <a:cs typeface="Cambria Math"/>
                                  </a:rPr>
                                  <m:t>𝐷</m:t>
                                </m:r>
                              </m:e>
                            </m:acc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0</m:t>
                            </m:r>
                          </m:sup>
                        </m:sSup>
                      </m:oMath>
                    </a14:m>
                  </mc:Choice>
                  <mc:Fallback xmlns="" xmlns:w="http://schemas.openxmlformats.org/wordprocessingml/2006/main" xmlns:m="http://schemas.openxmlformats.org/officeDocument/2006/math"/>
                </mc:AlternateContent>
                <a:r>
                  <a:rPr lang="ru-RU" sz="900" b="0" i="0" u="none" strike="noStrike" cap="none" spc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rPr>
                  <a:t>, а снизу — сечения процесса </a:t>
                </a:r>
                <mc:AlternateContent>
                  <mc:Choice Requires="a14">
                    <a14:m>
                      <m:oMath xmlns:m="http://schemas.openxmlformats.org/officeDocument/2006/math"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−</m:t>
                            </m:r>
                          </m:sup>
                        </m:sSup>
                        <m:r>
                          <a:rPr lang="ru-RU" sz="900" u="none" strike="noStrike" cap="none" spc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mbria Math"/>
                          </a:rPr>
                          <m:t>→</m:t>
                        </m:r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−</m:t>
                            </m:r>
                          </m:sup>
                        </m:sSup>
                      </m:oMath>
                    </a14:m>
                  </mc:Choice>
                  <mc:Fallback xmlns="" xmlns:w="http://schemas.openxmlformats.org/wordprocessingml/2006/main" xmlns:m="http://schemas.openxmlformats.org/officeDocument/2006/math"/>
                </mc:AlternateContent>
                <a:r>
                  <a:rPr lang="ru-RU" sz="900" b="0" i="0" u="none" strike="noStrike" cap="none" spc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rPr>
                  <a:t>.</a:t>
                </a:r>
                <a:r>
                  <a:rPr lang="ru-RU" sz="900"/>
                  <a:t> Кинетическая энергия </a:t>
                </a:r>
                <a:r>
                  <a:rPr lang="ru-RU" sz="900" i="1"/>
                  <a:t>E</a:t>
                </a:r>
                <a:r>
                  <a:rPr lang="ru-RU" sz="900" i="0"/>
                  <a:t> отсчитывается от порога</a:t>
                </a:r>
                <a:r>
                  <a:rPr lang="ru-RU" sz="900" i="1"/>
                  <a:t> </a:t>
                </a:r>
                <mc:AlternateContent>
                  <mc:Choice Requires="a14">
                    <a14:m>
                      <m:oMath xmlns:m="http://schemas.openxmlformats.org/officeDocument/2006/math"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0</m:t>
                            </m:r>
                          </m:sup>
                        </m:sSup>
                        <m:sSup>
                          <m:sSupPr>
                            <m:ctrlPr>
                              <a:rPr sz="900" b="0" i="1" u="none" strike="noStrik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̅"/>
                                <m:ctrlPr>
                                  <a:rPr sz="900" b="0" i="1" u="none" strike="noStrike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Cambria Math"/>
                                  </a:rPr>
                                </m:ctrlPr>
                              </m:accPr>
                              <m:e>
                                <m:r>
                                  <a:rPr lang="ru-RU" sz="900" u="none" strike="noStrike" cap="none" spc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  <a:cs typeface="Cambria Math"/>
                                  </a:rPr>
                                  <m:t>𝐷</m:t>
                                </m:r>
                              </m:e>
                            </m:acc>
                          </m:e>
                          <m:sup>
                            <m:r>
                              <a:rPr lang="ru-RU" sz="900" u="none" strike="noStrike" cap="none" spc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mbria Math"/>
                              </a:rPr>
                              <m:t>0</m:t>
                            </m:r>
                          </m:sup>
                        </m:sSup>
                      </m:oMath>
                    </a14:m>
                  </mc:Choice>
                  <mc:Fallback xmlns="" xmlns:w="http://schemas.openxmlformats.org/wordprocessingml/2006/main" xmlns:m="http://schemas.openxmlformats.org/officeDocument/2006/math"/>
                </mc:AlternateContent>
                <a:r>
                  <a:rPr lang="ru-RU" sz="900" b="0" i="1" u="none" strike="noStrike" cap="none" spc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.</a:t>
                </a:r>
                <a:endParaRPr sz="900" i="1"/>
              </a:p>
            </p:txBody>
          </p:sp>
        </mc:Choice>
        <mc:Fallback xmlns="">
          <p:sp>
            <p:nvSpPr>
              <p:cNvPr id="383391692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6782" y="6093067"/>
                <a:ext cx="5037735" cy="526580"/>
              </a:xfrm>
              <a:prstGeom prst="rect">
                <a:avLst/>
              </a:prstGeom>
              <a:blipFill rotWithShape="0">
                <a:blip r:embed="rId10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59="http://schemas.microsoft.com/office/powerpoint/2015/09/main" xmlns:p14="http://schemas.microsoft.com/office/powerpoint/2010/main" Requires="p159">
      <p:transition p14:dur="2000" advClick="1"/>
    </mc:Choice>
    <mc:Fallback>
      <p:transition/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</Words>
  <Application>Microsoft Office PowerPoint</Application>
  <PresentationFormat>Широкоэкранный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Open Sans</vt:lpstr>
      <vt:lpstr>Verdana</vt:lpstr>
      <vt:lpstr>Wingdings</vt:lpstr>
      <vt:lpstr>1_Тема Office</vt:lpstr>
      <vt:lpstr>Описание рождения D^((∗)) D ̅^((∗)) вблизи порогов в e^+ e^- аннигиляции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660</cp:revision>
  <dcterms:created xsi:type="dcterms:W3CDTF">2019-05-20T10:35:54Z</dcterms:created>
  <dcterms:modified xsi:type="dcterms:W3CDTF">2024-11-26T08:07:51Z</dcterms:modified>
</cp:coreProperties>
</file>