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440" r:id="rId2"/>
  </p:sldIdLst>
  <p:sldSz cx="12192000" cy="6858000"/>
  <p:notesSz cx="6805613" cy="99441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215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31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4089"/>
    <a:srgbClr val="18397A"/>
    <a:srgbClr val="163470"/>
    <a:srgbClr val="455472"/>
    <a:srgbClr val="FF3300"/>
    <a:srgbClr val="F43F06"/>
    <a:srgbClr val="00CC00"/>
    <a:srgbClr val="ECE890"/>
    <a:srgbClr val="B5C9F1"/>
    <a:srgbClr val="008A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5332" autoAdjust="0"/>
  </p:normalViewPr>
  <p:slideViewPr>
    <p:cSldViewPr snapToGrid="0">
      <p:cViewPr varScale="1">
        <p:scale>
          <a:sx n="113" d="100"/>
          <a:sy n="113" d="100"/>
        </p:scale>
        <p:origin x="1098" y="96"/>
      </p:cViewPr>
      <p:guideLst>
        <p:guide orient="horz" pos="2160"/>
        <p:guide pos="3840"/>
        <p:guide orient="horz" pos="215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166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184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r">
              <a:defRPr sz="1200"/>
            </a:lvl1pPr>
          </a:lstStyle>
          <a:p>
            <a:fld id="{CE29251B-1858-4AD5-9EA0-DC4B5B393A0E}" type="datetimeFigureOut">
              <a:rPr lang="ru-RU" smtClean="0"/>
              <a:pPr/>
              <a:t>26.11.2024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6125"/>
            <a:ext cx="662781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95" tIns="45798" rIns="91595" bIns="4579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244" y="4723170"/>
            <a:ext cx="5445126" cy="4475083"/>
          </a:xfrm>
          <a:prstGeom prst="rect">
            <a:avLst/>
          </a:prstGeom>
        </p:spPr>
        <p:txBody>
          <a:bodyPr vert="horz" lIns="91595" tIns="45798" rIns="91595" bIns="45798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184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r">
              <a:defRPr sz="1200"/>
            </a:lvl1pPr>
          </a:lstStyle>
          <a:p>
            <a:fld id="{1D82E099-6EB9-476F-A11A-21E927E2E5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8724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01526" y="1880317"/>
            <a:ext cx="9766479" cy="2099257"/>
          </a:xfrm>
        </p:spPr>
        <p:txBody>
          <a:bodyPr anchor="b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 sz="4400"/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7280" y="4413407"/>
            <a:ext cx="10547799" cy="1655762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>
            <a:off x="8340957" y="868753"/>
            <a:ext cx="3866283" cy="15092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5" y="876299"/>
            <a:ext cx="885825" cy="0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 userDrawn="1"/>
        </p:nvSpPr>
        <p:spPr>
          <a:xfrm>
            <a:off x="0" y="6492240"/>
            <a:ext cx="12192000" cy="365760"/>
          </a:xfrm>
          <a:prstGeom prst="rect">
            <a:avLst/>
          </a:prstGeom>
          <a:solidFill>
            <a:srgbClr val="1B40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949395" y="691634"/>
            <a:ext cx="6391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1B408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Сибирское отделение Российской академии наук</a:t>
            </a:r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5854" y="505562"/>
            <a:ext cx="756865" cy="74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102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02197-A36F-47E6-BE32-E303756AC480}" type="datetime1">
              <a:rPr lang="ru-RU" smtClean="0"/>
              <a:pPr/>
              <a:t>26.11.2024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581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463C-CDD0-4E8F-BEFA-9741EA96CC46}" type="datetime1">
              <a:rPr lang="ru-RU" smtClean="0"/>
              <a:pPr/>
              <a:t>26.11.2024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9281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6E91F-E900-459C-A1E8-AECCDFC75A7C}" type="datetime1">
              <a:rPr lang="ru-RU" smtClean="0"/>
              <a:pPr/>
              <a:t>26.11.2024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8372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49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49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F3A7D-C416-4D5C-BEB9-4425ED7004C9}" type="datetime1">
              <a:rPr lang="ru-RU" smtClean="0"/>
              <a:pPr/>
              <a:t>26.11.2024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6851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8"/>
            <a:ext cx="2743200" cy="365125"/>
          </a:xfrm>
        </p:spPr>
        <p:txBody>
          <a:bodyPr/>
          <a:lstStyle/>
          <a:p>
            <a:fld id="{51609B3F-C195-44F7-A3A0-7C709B132E91}" type="datetime1">
              <a:rPr lang="ru-RU" smtClean="0"/>
              <a:pPr/>
              <a:t>26.11.2024</a:t>
            </a:fld>
            <a:endParaRPr lang="ru-RU"/>
          </a:p>
        </p:txBody>
      </p:sp>
      <p:sp>
        <p:nvSpPr>
          <p:cNvPr id="11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8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1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0600" y="6356358"/>
            <a:ext cx="2743200" cy="365125"/>
          </a:xfrm>
        </p:spPr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Объект 2"/>
          <p:cNvSpPr>
            <a:spLocks noGrp="1"/>
          </p:cNvSpPr>
          <p:nvPr>
            <p:ph idx="13"/>
          </p:nvPr>
        </p:nvSpPr>
        <p:spPr>
          <a:xfrm>
            <a:off x="838203" y="1800912"/>
            <a:ext cx="50106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7" name="Объект 2"/>
          <p:cNvSpPr>
            <a:spLocks noGrp="1"/>
          </p:cNvSpPr>
          <p:nvPr>
            <p:ph idx="14"/>
          </p:nvPr>
        </p:nvSpPr>
        <p:spPr>
          <a:xfrm>
            <a:off x="6248941" y="1800912"/>
            <a:ext cx="51048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93169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97A76-B6F5-4FDC-8567-F7A3644CFB61}" type="datetime1">
              <a:rPr lang="ru-RU" smtClean="0"/>
              <a:pPr/>
              <a:t>26.11.2024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597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CB5EE-DA7F-437D-8311-4E7EB9AB0342}" type="datetime1">
              <a:rPr lang="ru-RU" smtClean="0"/>
              <a:pPr/>
              <a:t>26.11.2024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2175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0422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F43A-DB89-49F5-B935-D9C310B01F4C}" type="datetime1">
              <a:rPr lang="ru-RU" smtClean="0"/>
              <a:pPr/>
              <a:t>26.11.2024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0821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8DF59-95A2-4F24-875A-203E0D626C22}" type="datetime1">
              <a:rPr lang="ru-RU" smtClean="0"/>
              <a:pPr/>
              <a:t>26.11.2024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6713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A5067-C6A7-4832-B49B-CFC8B49033E9}" type="datetime1">
              <a:rPr lang="ru-RU" smtClean="0"/>
              <a:pPr/>
              <a:t>26.11.2024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2680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635204" y="6207316"/>
            <a:ext cx="6703060" cy="365125"/>
          </a:xfrm>
        </p:spPr>
        <p:txBody>
          <a:bodyPr/>
          <a:lstStyle/>
          <a:p>
            <a:r>
              <a:rPr lang="ru-RU" sz="1400" b="1" dirty="0">
                <a:solidFill>
                  <a:schemeClr val="tx1"/>
                </a:solidFill>
              </a:rPr>
              <a:t>ПФНИ 1.3.3.1</a:t>
            </a:r>
            <a:r>
              <a:rPr lang="ru-RU" sz="1400" dirty="0">
                <a:solidFill>
                  <a:schemeClr val="tx1"/>
                </a:solidFill>
              </a:rPr>
              <a:t>. (Физика элементарных частиц и фундаментальных взаимодействий).</a:t>
            </a:r>
          </a:p>
          <a:p>
            <a:r>
              <a:rPr lang="ru-RU" sz="1400" dirty="0">
                <a:solidFill>
                  <a:schemeClr val="tx1"/>
                </a:solidFill>
              </a:rPr>
              <a:t>Данная работа поддерживается грантом </a:t>
            </a:r>
            <a:r>
              <a:rPr lang="ru-RU" sz="1400" b="1" dirty="0">
                <a:solidFill>
                  <a:schemeClr val="tx1"/>
                </a:solidFill>
              </a:rPr>
              <a:t>РНФ  </a:t>
            </a:r>
            <a:r>
              <a:rPr lang="en-US" sz="1400" b="1" dirty="0">
                <a:solidFill>
                  <a:schemeClr val="tx1"/>
                </a:solidFill>
              </a:rPr>
              <a:t>N</a:t>
            </a:r>
            <a:r>
              <a:rPr lang="ru-RU" sz="1400" b="1" dirty="0">
                <a:solidFill>
                  <a:schemeClr val="tx1"/>
                </a:solidFill>
              </a:rPr>
              <a:t> 23-22-00011</a:t>
            </a:r>
            <a:r>
              <a:rPr lang="ru-RU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5" name="Заголовок 3"/>
          <p:cNvSpPr txBox="1">
            <a:spLocks/>
          </p:cNvSpPr>
          <p:nvPr/>
        </p:nvSpPr>
        <p:spPr bwMode="auto">
          <a:xfrm>
            <a:off x="1764904" y="137847"/>
            <a:ext cx="10270067" cy="105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8" tIns="45719" rIns="91438" bIns="45719" numCol="1" anchor="ctr" anchorCtr="0" compatLnSpc="1">
            <a:prstTxWarp prst="textNoShape">
              <a:avLst/>
            </a:prstTxWarp>
          </a:bodyPr>
          <a:lstStyle>
            <a:lvl1pPr marL="903288" indent="0" algn="l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0">
              <a:defRPr/>
            </a:pP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Институт ядерной физики им. Г.И. </a:t>
            </a:r>
            <a:r>
              <a:rPr lang="ru-RU" sz="2400" dirty="0" err="1">
                <a:solidFill>
                  <a:srgbClr val="5B9BD5">
                    <a:lumMod val="50000"/>
                  </a:srgbClr>
                </a:solidFill>
                <a:latin typeface="Calibri"/>
              </a:rPr>
              <a:t>Будкера</a:t>
            </a: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 Сибирского отделения Российской </a:t>
            </a:r>
            <a:r>
              <a:rPr lang="ru-RU" sz="2400" dirty="0" smtClean="0">
                <a:solidFill>
                  <a:srgbClr val="5B9BD5">
                    <a:lumMod val="50000"/>
                  </a:srgbClr>
                </a:solidFill>
                <a:latin typeface="Calibri"/>
              </a:rPr>
              <a:t>академии наук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157424" y="1466307"/>
            <a:ext cx="4180840" cy="307775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1" u="none" strike="noStrike" kern="1200" cap="none" spc="0" normalizeH="0" baseline="0" noProof="0" dirty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Авторы</a:t>
            </a:r>
            <a:r>
              <a:rPr kumimoji="0" lang="ru-RU" sz="1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: М.Н. </a:t>
            </a:r>
            <a:r>
              <a:rPr kumimoji="0" lang="ru-RU" sz="14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Ачасов</a:t>
            </a:r>
            <a:r>
              <a:rPr kumimoji="0" lang="en-US" sz="1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 </a:t>
            </a:r>
            <a:r>
              <a:rPr kumimoji="0" lang="ru-RU" sz="1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и</a:t>
            </a:r>
            <a:r>
              <a:rPr kumimoji="0" lang="ru-RU" sz="1400" b="1" i="1" u="none" strike="noStrike" kern="1200" cap="none" spc="0" normalizeH="0" noProof="0" dirty="0" smtClean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 др.</a:t>
            </a:r>
            <a:r>
              <a:rPr kumimoji="0" lang="ru-RU" sz="1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, </a:t>
            </a:r>
            <a:r>
              <a:rPr kumimoji="0" lang="en-US" sz="1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 </a:t>
            </a:r>
            <a:r>
              <a:rPr kumimoji="0" lang="ru-RU" sz="1400" b="1" i="1" u="none" strike="noStrike" kern="1200" cap="none" spc="0" normalizeH="0" baseline="0" noProof="0" dirty="0" err="1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коллаборация</a:t>
            </a:r>
            <a:r>
              <a:rPr kumimoji="0" lang="ru-RU" sz="1400" b="1" i="1" u="none" strike="noStrike" kern="1200" cap="none" spc="0" normalizeH="0" noProof="0" dirty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 СНД</a:t>
            </a:r>
            <a:endParaRPr kumimoji="0" lang="ru-RU" sz="1400" b="0" i="1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Calibri"/>
              <a:ea typeface="Verdana" pitchFamily="34" charset="0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55556" y="5427159"/>
            <a:ext cx="6703060" cy="677106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>
            <a:defPPr>
              <a:defRPr lang="ru-RU"/>
            </a:defPPr>
            <a:lvl1pPr marL="171450" lvl="0" indent="-1714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  <a:defRPr sz="900" i="1"/>
            </a:lvl1pPr>
          </a:lstStyle>
          <a:p>
            <a:pPr marL="0" lvl="0" indent="0" algn="just">
              <a:buClr>
                <a:srgbClr val="70AD47">
                  <a:lumMod val="75000"/>
                </a:srgbClr>
              </a:buClr>
              <a:buNone/>
              <a:defRPr/>
            </a:pPr>
            <a:r>
              <a:rPr lang="ru-RU" sz="1050" b="1" dirty="0"/>
              <a:t> </a:t>
            </a:r>
            <a:r>
              <a:rPr lang="ru-RU" sz="1400" b="1" dirty="0">
                <a:solidFill>
                  <a:srgbClr val="1B4089"/>
                </a:solidFill>
              </a:rPr>
              <a:t>Публикация:</a:t>
            </a:r>
            <a:r>
              <a:rPr lang="ru-RU" sz="1200" dirty="0"/>
              <a:t> М.Н. </a:t>
            </a:r>
            <a:r>
              <a:rPr lang="ru-RU" sz="1200" dirty="0" err="1"/>
              <a:t>Ачасов</a:t>
            </a:r>
            <a:r>
              <a:rPr lang="ru-RU" sz="1200" dirty="0"/>
              <a:t>, А.Ю. </a:t>
            </a:r>
            <a:r>
              <a:rPr lang="ru-RU" sz="1200" dirty="0" err="1"/>
              <a:t>Барняков</a:t>
            </a:r>
            <a:r>
              <a:rPr lang="ru-RU" sz="1200" dirty="0"/>
              <a:t> </a:t>
            </a:r>
            <a:r>
              <a:rPr lang="ru-RU" sz="1200" dirty="0" smtClean="0"/>
              <a:t>и </a:t>
            </a:r>
            <a:r>
              <a:rPr lang="ru-RU" sz="1200" dirty="0" err="1"/>
              <a:t>лругие</a:t>
            </a:r>
            <a:r>
              <a:rPr lang="ru-RU" sz="1200" dirty="0"/>
              <a:t> (36 </a:t>
            </a:r>
            <a:r>
              <a:rPr lang="ru-RU" sz="1200" dirty="0" smtClean="0"/>
              <a:t>авторов),(</a:t>
            </a:r>
            <a:r>
              <a:rPr lang="ru-RU" sz="1200" dirty="0" err="1"/>
              <a:t>коллаборация</a:t>
            </a:r>
            <a:r>
              <a:rPr lang="ru-RU" sz="1200" dirty="0"/>
              <a:t> СНД), Сечение процесса </a:t>
            </a:r>
            <a:r>
              <a:rPr lang="en-US" sz="1200" dirty="0"/>
              <a:t>e</a:t>
            </a:r>
            <a:r>
              <a:rPr lang="ru-RU" sz="1200" dirty="0"/>
              <a:t>+</a:t>
            </a:r>
            <a:r>
              <a:rPr lang="en-US" sz="1200" dirty="0"/>
              <a:t>e</a:t>
            </a:r>
            <a:r>
              <a:rPr lang="ru-RU" sz="1200" dirty="0"/>
              <a:t>-&gt;</a:t>
            </a:r>
            <a:r>
              <a:rPr lang="en-US" sz="1200" dirty="0"/>
              <a:t>n</a:t>
            </a:r>
            <a:r>
              <a:rPr lang="ru-RU" sz="1200" dirty="0"/>
              <a:t>+</a:t>
            </a:r>
            <a:r>
              <a:rPr lang="en-US" sz="1200" dirty="0"/>
              <a:t>anti</a:t>
            </a:r>
            <a:r>
              <a:rPr lang="ru-RU" sz="1200" dirty="0"/>
              <a:t>-</a:t>
            </a:r>
            <a:r>
              <a:rPr lang="en-US" sz="1200" dirty="0"/>
              <a:t>n </a:t>
            </a:r>
            <a:r>
              <a:rPr lang="ru-RU" sz="1200" dirty="0"/>
              <a:t>вблизи порога, Ядерная физика, том 87, №5   (2024)  с.38–51, DOI: 111, EDN: XXX, </a:t>
            </a:r>
            <a:r>
              <a:rPr lang="ru-RU" sz="1200" dirty="0" err="1"/>
              <a:t>импакт</a:t>
            </a:r>
            <a:r>
              <a:rPr lang="ru-RU" sz="1200" dirty="0"/>
              <a:t>-фактор 1.0</a:t>
            </a:r>
            <a:endParaRPr kumimoji="0" lang="ru-RU" sz="1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098655" y="1147817"/>
            <a:ext cx="9931400" cy="369332"/>
          </a:xfr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1B4089"/>
                </a:solidFill>
                <a:latin typeface="+mn-lt"/>
              </a:rPr>
              <a:t>Измерение </a:t>
            </a:r>
            <a:r>
              <a:rPr lang="ru-RU" sz="2000" b="1" dirty="0">
                <a:solidFill>
                  <a:srgbClr val="1B4089"/>
                </a:solidFill>
                <a:latin typeface="+mn-lt"/>
              </a:rPr>
              <a:t>сечения процесса </a:t>
            </a:r>
            <a:r>
              <a:rPr lang="en-US" sz="2000" b="1" dirty="0">
                <a:solidFill>
                  <a:srgbClr val="1B4089"/>
                </a:solidFill>
                <a:latin typeface="+mn-lt"/>
              </a:rPr>
              <a:t>e</a:t>
            </a:r>
            <a:r>
              <a:rPr lang="ru-RU" sz="2000" b="1" dirty="0">
                <a:solidFill>
                  <a:srgbClr val="1B4089"/>
                </a:solidFill>
                <a:latin typeface="+mn-lt"/>
              </a:rPr>
              <a:t>+</a:t>
            </a:r>
            <a:r>
              <a:rPr lang="en-US" sz="2000" b="1" dirty="0">
                <a:solidFill>
                  <a:srgbClr val="1B4089"/>
                </a:solidFill>
                <a:latin typeface="+mn-lt"/>
              </a:rPr>
              <a:t>e</a:t>
            </a:r>
            <a:r>
              <a:rPr lang="ru-RU" sz="2000" b="1" dirty="0">
                <a:solidFill>
                  <a:srgbClr val="1B4089"/>
                </a:solidFill>
                <a:latin typeface="+mn-lt"/>
              </a:rPr>
              <a:t>- -&gt; </a:t>
            </a:r>
            <a:r>
              <a:rPr lang="ru-RU" sz="2000" b="1" dirty="0" err="1">
                <a:solidFill>
                  <a:srgbClr val="1B4089"/>
                </a:solidFill>
                <a:latin typeface="+mn-lt"/>
              </a:rPr>
              <a:t>нейтрон+антинейтрон</a:t>
            </a:r>
            <a:r>
              <a:rPr lang="ru-RU" sz="2000" b="1" dirty="0">
                <a:solidFill>
                  <a:srgbClr val="1B4089"/>
                </a:solidFill>
                <a:latin typeface="+mn-lt"/>
              </a:rPr>
              <a:t> вблизи порога </a:t>
            </a:r>
            <a:endParaRPr lang="ru-RU" sz="2000" b="1" dirty="0">
              <a:solidFill>
                <a:srgbClr val="18397A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1687" name="Rectangle 7"/>
          <p:cNvSpPr>
            <a:spLocks noChangeArrowheads="1"/>
          </p:cNvSpPr>
          <p:nvPr/>
        </p:nvSpPr>
        <p:spPr bwMode="auto">
          <a:xfrm>
            <a:off x="0" y="-184664"/>
            <a:ext cx="184727" cy="36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026" name="Picture 2" descr="D:\Архив\Лого ИЯФ\++ logo BINP new bold blue Прозрачный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527" y="60336"/>
            <a:ext cx="690256" cy="82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75FD35A-9CBF-4DB4-B5E8-D3708B9B2B41}"/>
              </a:ext>
            </a:extLst>
          </p:cNvPr>
          <p:cNvSpPr/>
          <p:nvPr/>
        </p:nvSpPr>
        <p:spPr>
          <a:xfrm>
            <a:off x="753527" y="3599354"/>
            <a:ext cx="4062313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dirty="0" smtClean="0"/>
              <a:t>Рис.1 Измеренное </a:t>
            </a:r>
            <a:r>
              <a:rPr lang="ru-RU" sz="1100" dirty="0"/>
              <a:t>сечение процесса   </a:t>
            </a:r>
            <a:r>
              <a:rPr lang="ru-RU" sz="1100" dirty="0" smtClean="0"/>
              <a:t>е+</a:t>
            </a:r>
            <a:r>
              <a:rPr lang="en-US" sz="1100" dirty="0" err="1"/>
              <a:t>e</a:t>
            </a:r>
            <a:r>
              <a:rPr lang="en-US" sz="1100" dirty="0" err="1">
                <a:sym typeface="Wingdings" panose="05000000000000000000" pitchFamily="2" charset="2"/>
              </a:rPr>
              <a:t></a:t>
            </a:r>
            <a:r>
              <a:rPr lang="en-US" sz="1100" dirty="0" err="1"/>
              <a:t>n</a:t>
            </a:r>
            <a:r>
              <a:rPr lang="ru-RU" sz="1100" dirty="0"/>
              <a:t>+</a:t>
            </a:r>
            <a:r>
              <a:rPr lang="en-US" sz="1100" dirty="0"/>
              <a:t>anti</a:t>
            </a:r>
            <a:r>
              <a:rPr lang="ru-RU" sz="1100" dirty="0"/>
              <a:t>-</a:t>
            </a:r>
            <a:r>
              <a:rPr lang="en-US" sz="1100" dirty="0"/>
              <a:t>n</a:t>
            </a:r>
            <a:r>
              <a:rPr lang="ru-RU" sz="1100" dirty="0"/>
              <a:t> </a:t>
            </a:r>
            <a:r>
              <a:rPr lang="ru-RU" sz="1100" b="1" dirty="0">
                <a:solidFill>
                  <a:srgbClr val="C00000"/>
                </a:solidFill>
              </a:rPr>
              <a:t>(красные точки). </a:t>
            </a:r>
            <a:r>
              <a:rPr lang="ru-RU" sz="1100" b="1" dirty="0" smtClean="0">
                <a:solidFill>
                  <a:srgbClr val="C00000"/>
                </a:solidFill>
              </a:rPr>
              <a:t> </a:t>
            </a:r>
            <a:r>
              <a:rPr lang="en-US" sz="1100" dirty="0" smtClean="0"/>
              <a:t>T</a:t>
            </a:r>
            <a:r>
              <a:rPr lang="ru-RU" sz="1100" dirty="0" smtClean="0"/>
              <a:t> </a:t>
            </a:r>
            <a:r>
              <a:rPr lang="ru-RU" sz="1100" dirty="0"/>
              <a:t>- </a:t>
            </a:r>
            <a:r>
              <a:rPr lang="ru-RU" sz="1100" dirty="0" smtClean="0"/>
              <a:t>кинетическая </a:t>
            </a:r>
            <a:r>
              <a:rPr lang="ru-RU" sz="1100" dirty="0"/>
              <a:t>энергия нейтрона</a:t>
            </a:r>
            <a:r>
              <a:rPr lang="ru-RU" sz="900" dirty="0"/>
              <a:t>. </a:t>
            </a:r>
            <a:endParaRPr lang="en-US" sz="900" dirty="0"/>
          </a:p>
        </p:txBody>
      </p:sp>
      <p:pic>
        <p:nvPicPr>
          <p:cNvPr id="14" name="Рисунок 1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0" y="1597716"/>
            <a:ext cx="3403600" cy="2001638"/>
          </a:xfrm>
          <a:prstGeom prst="rect">
            <a:avLst/>
          </a:prstGeom>
          <a:solidFill>
            <a:srgbClr val="C00000"/>
          </a:solidFill>
          <a:ln w="19050">
            <a:noFill/>
          </a:ln>
        </p:spPr>
      </p:pic>
      <p:pic>
        <p:nvPicPr>
          <p:cNvPr id="15" name="Рисунок 14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0" y="4070445"/>
            <a:ext cx="3403600" cy="1922542"/>
          </a:xfrm>
          <a:prstGeom prst="rect">
            <a:avLst/>
          </a:prstGeom>
          <a:ln w="19050">
            <a:noFill/>
          </a:ln>
        </p:spPr>
      </p:pic>
      <p:sp>
        <p:nvSpPr>
          <p:cNvPr id="12" name="Прямоугольник 11"/>
          <p:cNvSpPr/>
          <p:nvPr/>
        </p:nvSpPr>
        <p:spPr>
          <a:xfrm>
            <a:off x="753527" y="6001213"/>
            <a:ext cx="4156293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dirty="0" smtClean="0"/>
              <a:t>Згс.2 Измеренный </a:t>
            </a:r>
            <a:r>
              <a:rPr lang="ru-RU" sz="1100" dirty="0" err="1" smtClean="0"/>
              <a:t>времениподобный</a:t>
            </a:r>
            <a:r>
              <a:rPr lang="ru-RU" sz="1100" dirty="0" smtClean="0"/>
              <a:t> </a:t>
            </a:r>
            <a:r>
              <a:rPr lang="ru-RU" sz="1100" dirty="0" err="1" smtClean="0"/>
              <a:t>формфактор</a:t>
            </a:r>
            <a:r>
              <a:rPr lang="ru-RU" sz="1100" dirty="0" smtClean="0"/>
              <a:t> (</a:t>
            </a:r>
            <a:r>
              <a:rPr lang="ru-RU" sz="1100" b="1" dirty="0" smtClean="0">
                <a:solidFill>
                  <a:srgbClr val="C00000"/>
                </a:solidFill>
              </a:rPr>
              <a:t>красные </a:t>
            </a:r>
            <a:r>
              <a:rPr lang="ru-RU" sz="1100" b="1" dirty="0">
                <a:solidFill>
                  <a:srgbClr val="C00000"/>
                </a:solidFill>
              </a:rPr>
              <a:t>точки</a:t>
            </a:r>
            <a:r>
              <a:rPr lang="ru-RU" sz="1100" dirty="0"/>
              <a:t>).  </a:t>
            </a:r>
            <a:r>
              <a:rPr lang="en-US" sz="1100" dirty="0" smtClean="0"/>
              <a:t>P –</a:t>
            </a:r>
            <a:r>
              <a:rPr lang="ru-RU" sz="1100" dirty="0" smtClean="0"/>
              <a:t> импульс нейтрона</a:t>
            </a:r>
            <a:r>
              <a:rPr lang="ru-RU" sz="1100" dirty="0"/>
              <a:t>. </a:t>
            </a:r>
            <a:endParaRPr lang="en-US" sz="1100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4774711" y="1787257"/>
            <a:ext cx="6908123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rgbClr val="1B4089"/>
                </a:solidFill>
              </a:rPr>
              <a:t>       В </a:t>
            </a:r>
            <a:r>
              <a:rPr lang="ru-RU" sz="1600" b="1" dirty="0">
                <a:solidFill>
                  <a:srgbClr val="1B4089"/>
                </a:solidFill>
              </a:rPr>
              <a:t>эксперименте на </a:t>
            </a:r>
            <a:r>
              <a:rPr lang="ru-RU" sz="1600" b="1" dirty="0" err="1">
                <a:solidFill>
                  <a:srgbClr val="1B4089"/>
                </a:solidFill>
              </a:rPr>
              <a:t>коллайдере</a:t>
            </a:r>
            <a:r>
              <a:rPr lang="ru-RU" sz="1600" b="1" dirty="0">
                <a:solidFill>
                  <a:srgbClr val="1B4089"/>
                </a:solidFill>
              </a:rPr>
              <a:t> ВЭПП-2000 с детектором СНД измерено сечения процесса </a:t>
            </a:r>
            <a:r>
              <a:rPr lang="en-US" sz="1600" b="1" dirty="0">
                <a:solidFill>
                  <a:srgbClr val="1B4089"/>
                </a:solidFill>
              </a:rPr>
              <a:t>e</a:t>
            </a:r>
            <a:r>
              <a:rPr lang="ru-RU" sz="1600" b="1" baseline="30000" dirty="0">
                <a:solidFill>
                  <a:srgbClr val="1B4089"/>
                </a:solidFill>
              </a:rPr>
              <a:t>+</a:t>
            </a:r>
            <a:r>
              <a:rPr lang="ru-RU" sz="1600" b="1" dirty="0">
                <a:solidFill>
                  <a:srgbClr val="1B4089"/>
                </a:solidFill>
              </a:rPr>
              <a:t> </a:t>
            </a:r>
            <a:r>
              <a:rPr lang="en-US" sz="1600" b="1" dirty="0">
                <a:solidFill>
                  <a:srgbClr val="1B4089"/>
                </a:solidFill>
              </a:rPr>
              <a:t>e</a:t>
            </a:r>
            <a:r>
              <a:rPr lang="ru-RU" sz="1600" b="1" baseline="30000" dirty="0">
                <a:solidFill>
                  <a:srgbClr val="1B4089"/>
                </a:solidFill>
              </a:rPr>
              <a:t>-</a:t>
            </a:r>
            <a:r>
              <a:rPr lang="ru-RU" sz="1600" b="1" dirty="0">
                <a:solidFill>
                  <a:srgbClr val="1B4089"/>
                </a:solidFill>
              </a:rPr>
              <a:t> → </a:t>
            </a:r>
            <a:r>
              <a:rPr lang="en-US" sz="1600" b="1" dirty="0" err="1">
                <a:solidFill>
                  <a:srgbClr val="1B4089"/>
                </a:solidFill>
              </a:rPr>
              <a:t>n+anti-n</a:t>
            </a:r>
            <a:r>
              <a:rPr lang="en-US" sz="1600" b="1" dirty="0">
                <a:solidFill>
                  <a:srgbClr val="1B4089"/>
                </a:solidFill>
              </a:rPr>
              <a:t> </a:t>
            </a:r>
            <a:r>
              <a:rPr lang="ru-RU" sz="1600" b="1" dirty="0">
                <a:solidFill>
                  <a:srgbClr val="1B4089"/>
                </a:solidFill>
              </a:rPr>
              <a:t>при энергии пучка от порога до 15 МэВ выше порога. Самая ближняя к порогу энергия на 0.35 МэВ выше порога. Интегральная светимость в эксперименте составила  100 пб</a:t>
            </a:r>
            <a:r>
              <a:rPr lang="ru-RU" sz="1600" b="1" baseline="30000" dirty="0">
                <a:solidFill>
                  <a:srgbClr val="1B4089"/>
                </a:solidFill>
              </a:rPr>
              <a:t>-1</a:t>
            </a:r>
            <a:r>
              <a:rPr lang="ru-RU" sz="1600" b="1" dirty="0">
                <a:solidFill>
                  <a:srgbClr val="1B4089"/>
                </a:solidFill>
              </a:rPr>
              <a:t>. Всего было зарегистрировано около 8000 </a:t>
            </a:r>
            <a:r>
              <a:rPr lang="en-US" sz="1600" b="1" dirty="0">
                <a:solidFill>
                  <a:srgbClr val="1B4089"/>
                </a:solidFill>
              </a:rPr>
              <a:t>n</a:t>
            </a:r>
            <a:r>
              <a:rPr lang="ru-RU" sz="1600" b="1" dirty="0">
                <a:solidFill>
                  <a:srgbClr val="1B4089"/>
                </a:solidFill>
              </a:rPr>
              <a:t>+</a:t>
            </a:r>
            <a:r>
              <a:rPr lang="en-US" sz="1600" b="1" dirty="0">
                <a:solidFill>
                  <a:srgbClr val="1B4089"/>
                </a:solidFill>
              </a:rPr>
              <a:t>anti</a:t>
            </a:r>
            <a:r>
              <a:rPr lang="ru-RU" sz="1600" b="1" dirty="0">
                <a:solidFill>
                  <a:srgbClr val="1B4089"/>
                </a:solidFill>
              </a:rPr>
              <a:t>-</a:t>
            </a:r>
            <a:r>
              <a:rPr lang="en-US" sz="1600" b="1" dirty="0">
                <a:solidFill>
                  <a:srgbClr val="1B4089"/>
                </a:solidFill>
              </a:rPr>
              <a:t>n</a:t>
            </a:r>
            <a:r>
              <a:rPr lang="ru-RU" sz="1600" b="1" dirty="0">
                <a:solidFill>
                  <a:srgbClr val="1B4089"/>
                </a:solidFill>
              </a:rPr>
              <a:t> событий. </a:t>
            </a:r>
            <a:endParaRPr lang="ru-RU" sz="1600" b="1" dirty="0" smtClean="0">
              <a:solidFill>
                <a:srgbClr val="1B4089"/>
              </a:solidFill>
            </a:endParaRPr>
          </a:p>
          <a:p>
            <a:r>
              <a:rPr lang="ru-RU" sz="1600" dirty="0" smtClean="0"/>
              <a:t>       </a:t>
            </a:r>
            <a:r>
              <a:rPr lang="ru-RU" sz="1600" b="1" dirty="0" smtClean="0">
                <a:solidFill>
                  <a:srgbClr val="1B4089"/>
                </a:solidFill>
              </a:rPr>
              <a:t>Измеренные </a:t>
            </a:r>
            <a:r>
              <a:rPr lang="ru-RU" sz="1600" b="1" dirty="0">
                <a:solidFill>
                  <a:srgbClr val="1B4089"/>
                </a:solidFill>
              </a:rPr>
              <a:t>сечение и </a:t>
            </a:r>
            <a:r>
              <a:rPr lang="ru-RU" sz="1600" b="1" dirty="0" err="1" smtClean="0">
                <a:solidFill>
                  <a:srgbClr val="1B4089"/>
                </a:solidFill>
              </a:rPr>
              <a:t>формфактор</a:t>
            </a:r>
            <a:r>
              <a:rPr lang="ru-RU" sz="1600" b="1" dirty="0">
                <a:solidFill>
                  <a:srgbClr val="1B4089"/>
                </a:solidFill>
              </a:rPr>
              <a:t> </a:t>
            </a:r>
            <a:r>
              <a:rPr lang="ru-RU" sz="1600" b="1" dirty="0" smtClean="0">
                <a:solidFill>
                  <a:srgbClr val="1B4089"/>
                </a:solidFill>
              </a:rPr>
              <a:t>в </a:t>
            </a:r>
            <a:r>
              <a:rPr lang="ru-RU" sz="1600" b="1" dirty="0">
                <a:solidFill>
                  <a:srgbClr val="1B4089"/>
                </a:solidFill>
              </a:rPr>
              <a:t>сравнении с предыдущими </a:t>
            </a:r>
            <a:r>
              <a:rPr lang="ru-RU" sz="1600" b="1" dirty="0" smtClean="0">
                <a:solidFill>
                  <a:srgbClr val="1B4089"/>
                </a:solidFill>
              </a:rPr>
              <a:t>данными показаны на рисунках 1, 2. При </a:t>
            </a:r>
            <a:r>
              <a:rPr lang="ru-RU" sz="1600" b="1" dirty="0">
                <a:solidFill>
                  <a:srgbClr val="1B4089"/>
                </a:solidFill>
              </a:rPr>
              <a:t>энергии ближайшей к порогу </a:t>
            </a:r>
            <a:r>
              <a:rPr lang="ru-RU" sz="1600" b="1" dirty="0" smtClean="0">
                <a:solidFill>
                  <a:srgbClr val="1B4089"/>
                </a:solidFill>
              </a:rPr>
              <a:t>сечение составляет </a:t>
            </a:r>
            <a:r>
              <a:rPr lang="ru-RU" sz="1600" b="1" dirty="0">
                <a:solidFill>
                  <a:srgbClr val="1B4089"/>
                </a:solidFill>
              </a:rPr>
              <a:t>около </a:t>
            </a:r>
            <a:r>
              <a:rPr lang="ru-RU" sz="1600" b="1" dirty="0" smtClean="0">
                <a:solidFill>
                  <a:srgbClr val="1B4089"/>
                </a:solidFill>
              </a:rPr>
              <a:t>0.4 </a:t>
            </a:r>
            <a:r>
              <a:rPr lang="ru-RU" sz="1600" b="1" dirty="0" err="1">
                <a:solidFill>
                  <a:srgbClr val="1B4089"/>
                </a:solidFill>
              </a:rPr>
              <a:t>нб</a:t>
            </a:r>
            <a:r>
              <a:rPr lang="ru-RU" sz="1600" b="1" dirty="0">
                <a:solidFill>
                  <a:srgbClr val="1B4089"/>
                </a:solidFill>
              </a:rPr>
              <a:t> </a:t>
            </a:r>
            <a:r>
              <a:rPr lang="ru-RU" sz="1600" b="1" dirty="0" smtClean="0">
                <a:solidFill>
                  <a:srgbClr val="1B4089"/>
                </a:solidFill>
              </a:rPr>
              <a:t>, точность </a:t>
            </a:r>
            <a:r>
              <a:rPr lang="ru-RU" sz="1600" b="1" dirty="0">
                <a:solidFill>
                  <a:srgbClr val="1B4089"/>
                </a:solidFill>
              </a:rPr>
              <a:t>измерения сечения ~50%. Эффективный </a:t>
            </a:r>
            <a:r>
              <a:rPr lang="ru-RU" sz="1600" b="1" dirty="0" err="1">
                <a:solidFill>
                  <a:srgbClr val="1B4089"/>
                </a:solidFill>
              </a:rPr>
              <a:t>времениподобный</a:t>
            </a:r>
            <a:r>
              <a:rPr lang="ru-RU" sz="1600" b="1" dirty="0">
                <a:solidFill>
                  <a:srgbClr val="1B4089"/>
                </a:solidFill>
              </a:rPr>
              <a:t> </a:t>
            </a:r>
            <a:r>
              <a:rPr lang="ru-RU" sz="1600" b="1" dirty="0" err="1">
                <a:solidFill>
                  <a:srgbClr val="1B4089"/>
                </a:solidFill>
              </a:rPr>
              <a:t>формфактор</a:t>
            </a:r>
            <a:r>
              <a:rPr lang="ru-RU" sz="1600" b="1" dirty="0">
                <a:solidFill>
                  <a:srgbClr val="1B4089"/>
                </a:solidFill>
              </a:rPr>
              <a:t> </a:t>
            </a:r>
            <a:r>
              <a:rPr lang="ru-RU" sz="1600" b="1" dirty="0" smtClean="0">
                <a:solidFill>
                  <a:srgbClr val="1B4089"/>
                </a:solidFill>
              </a:rPr>
              <a:t>нейтрона вычислялся  </a:t>
            </a:r>
            <a:r>
              <a:rPr lang="ru-RU" sz="1600" b="1" dirty="0">
                <a:solidFill>
                  <a:srgbClr val="1B4089"/>
                </a:solidFill>
              </a:rPr>
              <a:t>из измеренного сечения. Полученный </a:t>
            </a:r>
            <a:r>
              <a:rPr lang="ru-RU" sz="1600" b="1" dirty="0" err="1">
                <a:solidFill>
                  <a:srgbClr val="1B4089"/>
                </a:solidFill>
              </a:rPr>
              <a:t>формфактор</a:t>
            </a:r>
            <a:r>
              <a:rPr lang="ru-RU" sz="1600" b="1" dirty="0">
                <a:solidFill>
                  <a:srgbClr val="1B4089"/>
                </a:solidFill>
              </a:rPr>
              <a:t>  растет с уменьшением энергии до величины ~0.5. Это первое измерение </a:t>
            </a:r>
            <a:r>
              <a:rPr lang="ru-RU" sz="1600" b="1" dirty="0" err="1">
                <a:solidFill>
                  <a:srgbClr val="1B4089"/>
                </a:solidFill>
              </a:rPr>
              <a:t>времениподобного</a:t>
            </a:r>
            <a:r>
              <a:rPr lang="ru-RU" sz="1600" b="1" dirty="0">
                <a:solidFill>
                  <a:srgbClr val="1B4089"/>
                </a:solidFill>
              </a:rPr>
              <a:t> </a:t>
            </a:r>
            <a:r>
              <a:rPr lang="ru-RU" sz="1600" b="1" dirty="0" err="1">
                <a:solidFill>
                  <a:srgbClr val="1B4089"/>
                </a:solidFill>
              </a:rPr>
              <a:t>формфактора</a:t>
            </a:r>
            <a:r>
              <a:rPr lang="ru-RU" sz="1600" b="1" dirty="0">
                <a:solidFill>
                  <a:srgbClr val="1B4089"/>
                </a:solidFill>
              </a:rPr>
              <a:t> нейтрона в непосредственной близости к порогу.  Полученный результат послужит проверкой моделей нуклонных </a:t>
            </a:r>
            <a:r>
              <a:rPr lang="ru-RU" sz="1600" b="1" dirty="0" err="1" smtClean="0">
                <a:solidFill>
                  <a:srgbClr val="1B4089"/>
                </a:solidFill>
              </a:rPr>
              <a:t>формфакторов</a:t>
            </a:r>
            <a:r>
              <a:rPr lang="ru-RU" sz="1600" b="1" dirty="0" smtClean="0">
                <a:solidFill>
                  <a:srgbClr val="1B4089"/>
                </a:solidFill>
              </a:rPr>
              <a:t> </a:t>
            </a:r>
            <a:r>
              <a:rPr lang="ru-RU" sz="1600" b="1" dirty="0">
                <a:solidFill>
                  <a:srgbClr val="1B4089"/>
                </a:solidFill>
              </a:rPr>
              <a:t>и будет способствовать их развитию в </a:t>
            </a:r>
            <a:r>
              <a:rPr lang="ru-RU" sz="1600" b="1" dirty="0" err="1">
                <a:solidFill>
                  <a:srgbClr val="1B4089"/>
                </a:solidFill>
              </a:rPr>
              <a:t>неасимптотической</a:t>
            </a:r>
            <a:r>
              <a:rPr lang="ru-RU" sz="1600" b="1" dirty="0">
                <a:solidFill>
                  <a:srgbClr val="1B4089"/>
                </a:solidFill>
              </a:rPr>
              <a:t> </a:t>
            </a:r>
            <a:r>
              <a:rPr lang="ru-RU" sz="1600" b="1" dirty="0" smtClean="0">
                <a:solidFill>
                  <a:srgbClr val="1B4089"/>
                </a:solidFill>
              </a:rPr>
              <a:t>области энергии. </a:t>
            </a:r>
            <a:endParaRPr lang="ru-RU" sz="1600" b="1" dirty="0">
              <a:solidFill>
                <a:srgbClr val="1B40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4803561"/>
      </p:ext>
    </p:extLst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8577</TotalTime>
  <Words>288</Words>
  <Application>Microsoft Office PowerPoint</Application>
  <PresentationFormat>Широкоэкранный</PresentationFormat>
  <Paragraphs>10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Open Sans</vt:lpstr>
      <vt:lpstr>Verdana</vt:lpstr>
      <vt:lpstr>Wingdings</vt:lpstr>
      <vt:lpstr>1_Тема Office</vt:lpstr>
      <vt:lpstr>Измерение сечения процесса e+e- -&gt; нейтрон+антинейтрон вблизи порога 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Анастасия Голышева</dc:creator>
  <cp:lastModifiedBy>Aleksey V. Reznichenko</cp:lastModifiedBy>
  <cp:revision>670</cp:revision>
  <cp:lastPrinted>2020-01-14T01:52:00Z</cp:lastPrinted>
  <dcterms:created xsi:type="dcterms:W3CDTF">2019-05-20T10:35:54Z</dcterms:created>
  <dcterms:modified xsi:type="dcterms:W3CDTF">2024-11-26T08:10:17Z</dcterms:modified>
</cp:coreProperties>
</file>