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</p:sldIdLst>
  <p:sldSz cx="12192000" cy="6858000"/>
  <p:notesSz cx="6805613" cy="9944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40E51A-CB66-4B7C-8963-FF4EAFE6F7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11E66EB2-8135-4975-A41F-161AFF4B3D0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0FEA3B52-940B-4C57-AF39-2C3A16358C3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F33B5B6-CDD9-49A8-B646-BED88F386F1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EC0E38C-251B-47DF-B8F4-B821539D580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536D330-0C81-4F44-B4D4-B74A60D62A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3C12BFF-E8E6-4A8E-A21A-AD1D104E60B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0392764D-6F97-40B0-BA91-62F28DC6DE4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E63B9E15-6F5F-41DB-85AF-99862E8500A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5000" lnSpcReduction="9999"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3052144-C625-4A7B-BB7C-5D6C41102414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5" name="Google Shape;21;p3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400" cy="393120"/>
          </a:xfrm>
          <a:prstGeom prst="rect">
            <a:avLst/>
          </a:prstGeom>
          <a:ln w="0">
            <a:noFill/>
          </a:ln>
        </p:spPr>
      </p:pic>
      <p:cxnSp>
        <p:nvCxnSpPr>
          <p:cNvPr id="6" name="Google Shape;22;p3"/>
          <p:cNvCxnSpPr/>
          <p:nvPr/>
        </p:nvCxnSpPr>
        <p:spPr>
          <a:xfrm>
            <a:off x="438120" y="1228320"/>
            <a:ext cx="360" cy="5630040"/>
          </a:xfrm>
          <a:prstGeom prst="straightConnector1">
            <a:avLst/>
          </a:prstGeom>
          <a:ln w="25400">
            <a:solidFill>
              <a:srgbClr val="1b4089"/>
            </a:solidFill>
            <a:miter/>
          </a:ln>
        </p:spPr>
      </p:cxnSp>
      <p:cxnSp>
        <p:nvCxnSpPr>
          <p:cNvPr id="7" name="Google Shape;23;p3"/>
          <p:cNvCxnSpPr/>
          <p:nvPr/>
        </p:nvCxnSpPr>
        <p:spPr>
          <a:xfrm>
            <a:off x="438120" y="0"/>
            <a:ext cx="360" cy="495360"/>
          </a:xfrm>
          <a:prstGeom prst="straightConnector1">
            <a:avLst/>
          </a:prstGeom>
          <a:ln w="25400">
            <a:solidFill>
              <a:srgbClr val="1b4089"/>
            </a:solidFill>
            <a:miter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>
              <a:buNone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2" name="PlaceHolder 5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3" name="PlaceHolder 6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9B96463-9C22-4989-B247-55EDEF99B909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>
              <a:buNone/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9" name="PlaceHolder 6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061FF50-414C-44F8-897E-567E51F92C79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lnSpcReduction="9999"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 rot="5400000">
            <a:off x="3920400" y="-1256400"/>
            <a:ext cx="4350960" cy="10515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9E1F78F-0E46-4378-88CF-4A6386779FFD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 rot="5400000">
            <a:off x="7133400" y="1956240"/>
            <a:ext cx="5811480" cy="2628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 rot="5400000">
            <a:off x="1800000" y="-596160"/>
            <a:ext cx="5811480" cy="7733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E2D42AF-955F-41D9-BF2B-13241372FCEE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01440" y="1880280"/>
            <a:ext cx="9766080" cy="209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21" name="Google Shape;27;p4"/>
          <p:cNvCxnSpPr/>
          <p:nvPr/>
        </p:nvCxnSpPr>
        <p:spPr>
          <a:xfrm>
            <a:off x="8340840" y="868680"/>
            <a:ext cx="3866760" cy="15480"/>
          </a:xfrm>
          <a:prstGeom prst="straightConnector1">
            <a:avLst/>
          </a:prstGeom>
          <a:ln w="28575">
            <a:solidFill>
              <a:srgbClr val="1b4089"/>
            </a:solidFill>
            <a:miter/>
          </a:ln>
        </p:spPr>
      </p:cxnSp>
      <p:cxnSp>
        <p:nvCxnSpPr>
          <p:cNvPr id="22" name="Google Shape;28;p4"/>
          <p:cNvCxnSpPr/>
          <p:nvPr/>
        </p:nvCxnSpPr>
        <p:spPr>
          <a:xfrm>
            <a:off x="0" y="876240"/>
            <a:ext cx="885960" cy="360"/>
          </a:xfrm>
          <a:prstGeom prst="straightConnector1">
            <a:avLst/>
          </a:prstGeom>
          <a:ln w="28575">
            <a:solidFill>
              <a:srgbClr val="1b4089"/>
            </a:solidFill>
            <a:miter/>
          </a:ln>
        </p:spPr>
      </p:cxnSp>
      <p:sp>
        <p:nvSpPr>
          <p:cNvPr id="23" name="Google Shape;29;p4"/>
          <p:cNvSpPr/>
          <p:nvPr/>
        </p:nvSpPr>
        <p:spPr>
          <a:xfrm>
            <a:off x="0" y="6492240"/>
            <a:ext cx="12191760" cy="365400"/>
          </a:xfrm>
          <a:prstGeom prst="rect">
            <a:avLst/>
          </a:prstGeom>
          <a:solidFill>
            <a:srgbClr val="1b408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Google Shape;30;p4"/>
          <p:cNvSpPr/>
          <p:nvPr/>
        </p:nvSpPr>
        <p:spPr>
          <a:xfrm>
            <a:off x="1949400" y="691560"/>
            <a:ext cx="6391080" cy="6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800" strike="noStrike" u="none">
                <a:solidFill>
                  <a:srgbClr val="1b4089"/>
                </a:solidFill>
                <a:uFillTx/>
                <a:latin typeface="Open Sans"/>
                <a:ea typeface="Open Sans"/>
              </a:rPr>
              <a:t>Сибирское отделение Российской академии наук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5" name="Google Shape;31;p4" descr=""/>
          <p:cNvPicPr/>
          <p:nvPr/>
        </p:nvPicPr>
        <p:blipFill>
          <a:blip r:embed="rId2"/>
          <a:stretch/>
        </p:blipFill>
        <p:spPr>
          <a:xfrm>
            <a:off x="1085760" y="505440"/>
            <a:ext cx="756360" cy="741240"/>
          </a:xfrm>
          <a:prstGeom prst="rect">
            <a:avLst/>
          </a:prstGeom>
          <a:ln w="0"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>
              <a:buNone/>
            </a:pPr>
            <a:r>
              <a:rPr b="0" lang="ru-RU" sz="60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B08DC08-8E1D-4FE8-AA35-CFDBEE5A58F4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85000" lnSpcReduction="9999"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36C705F-5834-4D86-B747-363DEAD34CA7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pic>
        <p:nvPicPr>
          <p:cNvPr id="37" name="Google Shape;43;p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400" cy="393120"/>
          </a:xfrm>
          <a:prstGeom prst="rect">
            <a:avLst/>
          </a:prstGeom>
          <a:ln w="0">
            <a:noFill/>
          </a:ln>
        </p:spPr>
      </p:pic>
      <p:cxnSp>
        <p:nvCxnSpPr>
          <p:cNvPr id="38" name="Google Shape;44;p6"/>
          <p:cNvCxnSpPr/>
          <p:nvPr/>
        </p:nvCxnSpPr>
        <p:spPr>
          <a:xfrm>
            <a:off x="438120" y="0"/>
            <a:ext cx="360" cy="495360"/>
          </a:xfrm>
          <a:prstGeom prst="straightConnector1">
            <a:avLst/>
          </a:prstGeom>
          <a:ln w="25400">
            <a:solidFill>
              <a:srgbClr val="1b4089"/>
            </a:solidFill>
            <a:miter/>
          </a:ln>
        </p:spPr>
      </p:cxnSp>
      <p:cxnSp>
        <p:nvCxnSpPr>
          <p:cNvPr id="39" name="Google Shape;45;p6"/>
          <p:cNvCxnSpPr/>
          <p:nvPr/>
        </p:nvCxnSpPr>
        <p:spPr>
          <a:xfrm>
            <a:off x="438120" y="1228320"/>
            <a:ext cx="360" cy="5630040"/>
          </a:xfrm>
          <a:prstGeom prst="straightConnector1">
            <a:avLst/>
          </a:prstGeom>
          <a:ln w="25400">
            <a:solidFill>
              <a:srgbClr val="1b4089"/>
            </a:solidFill>
            <a:miter/>
          </a:ln>
        </p:spPr>
      </p:cxn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838080" y="1801080"/>
            <a:ext cx="501048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6248880" y="1801080"/>
            <a:ext cx="51044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lnSpcReduction="9999"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Третий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Четвёртый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Пятый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Шестой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Седьмой уровень структуры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9" name="PlaceHolder 8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AB8CB60-A2CB-4A06-AFD9-5514AA9E6B29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lnSpcReduction="9999"/>
          </a:bodyPr>
          <a:p>
            <a:pPr indent="0">
              <a:buNone/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955D87F-EA8E-45F6-BBA9-D3ED37C0AF9D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63;p9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400" cy="393120"/>
          </a:xfrm>
          <a:prstGeom prst="rect">
            <a:avLst/>
          </a:prstGeom>
          <a:ln w="0">
            <a:noFill/>
          </a:ln>
        </p:spPr>
      </p:pic>
      <p:cxnSp>
        <p:nvCxnSpPr>
          <p:cNvPr id="56" name="Google Shape;64;p9"/>
          <p:cNvCxnSpPr/>
          <p:nvPr/>
        </p:nvCxnSpPr>
        <p:spPr>
          <a:xfrm>
            <a:off x="438120" y="1228320"/>
            <a:ext cx="360" cy="5630040"/>
          </a:xfrm>
          <a:prstGeom prst="straightConnector1">
            <a:avLst/>
          </a:prstGeom>
          <a:ln w="25400">
            <a:solidFill>
              <a:srgbClr val="1b4089"/>
            </a:solidFill>
            <a:miter/>
          </a:ln>
        </p:spPr>
      </p:cxnSp>
      <p:cxnSp>
        <p:nvCxnSpPr>
          <p:cNvPr id="57" name="Google Shape;65;p9"/>
          <p:cNvCxnSpPr/>
          <p:nvPr/>
        </p:nvCxnSpPr>
        <p:spPr>
          <a:xfrm>
            <a:off x="438120" y="0"/>
            <a:ext cx="360" cy="495360"/>
          </a:xfrm>
          <a:prstGeom prst="straightConnector1">
            <a:avLst/>
          </a:prstGeom>
          <a:ln w="25400">
            <a:solidFill>
              <a:srgbClr val="1b4089"/>
            </a:solidFill>
            <a:miter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sldNum" idx="2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03A9B07-2F6A-48B2-AEF1-A6895F5E26FB}" type="slidenum">
              <a:rPr b="0" lang="ru-RU" sz="1200" strike="noStrike" u="none">
                <a:solidFill>
                  <a:srgbClr val="888888"/>
                </a:solidFill>
                <a:uFillTx/>
                <a:latin typeface="Calibri"/>
                <a:ea typeface="Calibri"/>
              </a:rPr>
              <a:t>&lt;номер&gt;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1" name="Google Shape;97;p1"/>
          <p:cNvSpPr/>
          <p:nvPr/>
        </p:nvSpPr>
        <p:spPr>
          <a:xfrm>
            <a:off x="1757880" y="87840"/>
            <a:ext cx="10269720" cy="105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trike="noStrike" u="none">
                <a:solidFill>
                  <a:srgbClr val="1e4e79"/>
                </a:solidFill>
                <a:uFillTx/>
                <a:latin typeface="Calibri"/>
                <a:ea typeface="Calibri"/>
              </a:rPr>
              <a:t>Институт ядерной физики им. Г.И. Будкера Сибирского отделения Российской академии наук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2" name="Google Shape;98;p1"/>
          <p:cNvSpPr/>
          <p:nvPr/>
        </p:nvSpPr>
        <p:spPr>
          <a:xfrm>
            <a:off x="7466400" y="1479600"/>
            <a:ext cx="44463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trike="noStrike" u="none">
                <a:solidFill>
                  <a:srgbClr val="1b4089"/>
                </a:solidFill>
                <a:uFillTx/>
                <a:latin typeface="Calibri"/>
                <a:ea typeface="Calibri"/>
              </a:rPr>
              <a:t>Авторы: И.В. Овтин, коллаборация КЕДР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Google Shape;99;p1"/>
          <p:cNvSpPr/>
          <p:nvPr/>
        </p:nvSpPr>
        <p:spPr>
          <a:xfrm>
            <a:off x="469800" y="6061320"/>
            <a:ext cx="11442600" cy="77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050" strike="noStrike" u="none">
                <a:solidFill>
                  <a:srgbClr val="163470"/>
                </a:solidFill>
                <a:uFillTx/>
                <a:latin typeface="Calibri"/>
                <a:ea typeface="Calibri"/>
              </a:rPr>
              <a:t>Публикации: </a:t>
            </a:r>
            <a:r>
              <a:rPr b="0" i="1" lang="ru-RU" sz="1200" strike="noStrike" u="none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И.В. Овтин и др. (коллаборация КЕДР), Измерение масс нейтрального и заряженного D-мезонов с детектором КЕДР // Физика элементарных частиц и атомного ядрa (2025), принята к публикации (труды Научной сессии секции ядерной физики ОФН РАН), импакт-фактор 0.4.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Google Shape;100;p1"/>
          <p:cNvSpPr/>
          <p:nvPr/>
        </p:nvSpPr>
        <p:spPr>
          <a:xfrm>
            <a:off x="5190480" y="1800720"/>
            <a:ext cx="6693120" cy="436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Нейтральные и заряженные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-мезоны являются основными состояниями в семействе мезонов с открытым чармом. Измерение их масс задает основные реперы в шкале масс для более тяжелых возбужденных состояний. Масса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-мезона важна для определения порога рождения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DD</a:t>
            </a:r>
            <a:r>
              <a:rPr b="0" i="1" lang="ru-RU" sz="16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*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, а также для понимания природы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X(3872)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. Детектором КЕДР на коллайдере ВЭПП-4М в 2016-17 гг. в максимуме сечения рождения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ψ(3770)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-мезона был набран интеграл светимости 4 пб</a:t>
            </a:r>
            <a:r>
              <a:rPr b="0" lang="ru-RU" sz="16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-1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 , примерно в четыре раза больше, чем в предыдущем измерении масс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-мезонов детектором КЕДР в 2010 г. Набранный интеграл светимости позволил измерить массу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i="1" lang="ru-RU" sz="16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0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-мезона на уровне точности лучших мировых результатов, а точность измеренной массы </a:t>
            </a:r>
            <a:r>
              <a:rPr b="0" i="1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i="1" lang="ru-RU" sz="16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+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-мезона превосходит табличную точность PDG. Полученные значения масс составляют: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M(D</a:t>
            </a:r>
            <a:r>
              <a:rPr b="0" lang="ru-RU" sz="16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0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) = 1865.100 ± 0.210(стат) ± 0.038(сист) МэВ,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M(D</a:t>
            </a:r>
            <a:r>
              <a:rPr b="0" lang="ru-RU" sz="16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+</a:t>
            </a:r>
            <a:r>
              <a:rPr b="0" lang="ru-RU" sz="16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) = 1869.560 ± 0.288(стат) ± 0.090(сист) МэВ.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title"/>
          </p:nvPr>
        </p:nvSpPr>
        <p:spPr>
          <a:xfrm>
            <a:off x="1225800" y="1086480"/>
            <a:ext cx="9931320" cy="338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ru-RU" sz="1600" strike="noStrike" u="none">
                <a:solidFill>
                  <a:srgbClr val="1b4089"/>
                </a:solidFill>
                <a:uFillTx/>
                <a:latin typeface="Calibri"/>
                <a:ea typeface="Calibri"/>
              </a:rPr>
              <a:t>Измерение массы нейтрального и заряженных </a:t>
            </a:r>
            <a:r>
              <a:rPr b="1" i="1" lang="ru-RU" sz="1600" strike="noStrike" u="none">
                <a:solidFill>
                  <a:srgbClr val="1b4089"/>
                </a:solidFill>
                <a:uFillTx/>
                <a:latin typeface="Calibri"/>
                <a:ea typeface="Calibri"/>
              </a:rPr>
              <a:t>D</a:t>
            </a:r>
            <a:r>
              <a:rPr b="1" lang="ru-RU" sz="1600" strike="noStrike" u="none">
                <a:solidFill>
                  <a:srgbClr val="1b4089"/>
                </a:solidFill>
                <a:uFillTx/>
                <a:latin typeface="Calibri"/>
                <a:ea typeface="Calibri"/>
              </a:rPr>
              <a:t>-мезонов с детектором КЕДР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Google Shape;102;p1"/>
          <p:cNvSpPr/>
          <p:nvPr/>
        </p:nvSpPr>
        <p:spPr>
          <a:xfrm>
            <a:off x="0" y="-184680"/>
            <a:ext cx="184320" cy="3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Google Shape;103;p1"/>
          <p:cNvSpPr/>
          <p:nvPr/>
        </p:nvSpPr>
        <p:spPr>
          <a:xfrm>
            <a:off x="675720" y="5691240"/>
            <a:ext cx="4514400" cy="42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spcAft>
                <a:spcPts val="799"/>
              </a:spcAft>
              <a:tabLst>
                <a:tab algn="l" pos="0"/>
              </a:tabLst>
            </a:pPr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Сравнение результатов измерений детектора КЕДР с данными экспериментов из таблицы PDG.</a:t>
            </a:r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8" name="Google Shape;104;p1" descr=""/>
          <p:cNvPicPr/>
          <p:nvPr/>
        </p:nvPicPr>
        <p:blipFill>
          <a:blip r:embed="rId1"/>
          <a:stretch/>
        </p:blipFill>
        <p:spPr>
          <a:xfrm>
            <a:off x="753480" y="87840"/>
            <a:ext cx="659160" cy="789480"/>
          </a:xfrm>
          <a:prstGeom prst="rect">
            <a:avLst/>
          </a:prstGeom>
          <a:ln w="0">
            <a:noFill/>
          </a:ln>
        </p:spPr>
      </p:pic>
      <p:pic>
        <p:nvPicPr>
          <p:cNvPr id="79" name="Google Shape;105;p1" descr=""/>
          <p:cNvPicPr/>
          <p:nvPr/>
        </p:nvPicPr>
        <p:blipFill>
          <a:blip r:embed="rId2"/>
          <a:stretch/>
        </p:blipFill>
        <p:spPr>
          <a:xfrm>
            <a:off x="717840" y="1559520"/>
            <a:ext cx="1919160" cy="1861200"/>
          </a:xfrm>
          <a:prstGeom prst="rect">
            <a:avLst/>
          </a:prstGeom>
          <a:ln w="0">
            <a:noFill/>
          </a:ln>
        </p:spPr>
      </p:pic>
      <p:pic>
        <p:nvPicPr>
          <p:cNvPr id="80" name="Google Shape;106;p1" descr=""/>
          <p:cNvPicPr/>
          <p:nvPr/>
        </p:nvPicPr>
        <p:blipFill>
          <a:blip r:embed="rId3"/>
          <a:stretch/>
        </p:blipFill>
        <p:spPr>
          <a:xfrm>
            <a:off x="2784240" y="1555560"/>
            <a:ext cx="1927440" cy="1869120"/>
          </a:xfrm>
          <a:prstGeom prst="rect">
            <a:avLst/>
          </a:prstGeom>
          <a:ln w="0">
            <a:noFill/>
          </a:ln>
        </p:spPr>
      </p:pic>
      <p:sp>
        <p:nvSpPr>
          <p:cNvPr id="81" name="Google Shape;107;p1"/>
          <p:cNvSpPr/>
          <p:nvPr/>
        </p:nvSpPr>
        <p:spPr>
          <a:xfrm>
            <a:off x="538920" y="3421080"/>
            <a:ext cx="4700160" cy="28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Распределение по </a:t>
            </a:r>
            <a:r>
              <a:rPr b="0" i="1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M</a:t>
            </a:r>
            <a:r>
              <a:rPr b="0" i="1" lang="ru-RU" sz="1100" strike="noStrike" u="none" baseline="-25000">
                <a:solidFill>
                  <a:srgbClr val="0b5394"/>
                </a:solidFill>
                <a:uFillTx/>
                <a:latin typeface="Calibri"/>
                <a:ea typeface="Calibri"/>
              </a:rPr>
              <a:t>bc</a:t>
            </a:r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: слева -  для </a:t>
            </a:r>
            <a:r>
              <a:rPr b="0" i="1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i="1" lang="ru-RU" sz="11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0</a:t>
            </a:r>
            <a:r>
              <a:rPr b="0" i="1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→K</a:t>
            </a:r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π</a:t>
            </a:r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, справа – для </a:t>
            </a:r>
            <a:r>
              <a:rPr b="0" i="1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D</a:t>
            </a:r>
            <a:r>
              <a:rPr b="0" i="1" lang="ru-RU" sz="1100" strike="noStrike" u="none" baseline="30000">
                <a:solidFill>
                  <a:srgbClr val="0b5394"/>
                </a:solidFill>
                <a:uFillTx/>
                <a:latin typeface="Calibri"/>
                <a:ea typeface="Calibri"/>
              </a:rPr>
              <a:t>+</a:t>
            </a:r>
            <a:r>
              <a:rPr b="0" i="1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→K</a:t>
            </a:r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ππ</a:t>
            </a:r>
            <a:r>
              <a:rPr b="0" lang="ru-RU" sz="1100" strike="noStrike" u="none">
                <a:solidFill>
                  <a:srgbClr val="0b5394"/>
                </a:solidFill>
                <a:uFillTx/>
                <a:latin typeface="Calibri"/>
                <a:ea typeface="Calibri"/>
              </a:rPr>
              <a:t>.</a:t>
            </a:r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2" name="Google Shape;108;p1" descr=""/>
          <p:cNvPicPr/>
          <p:nvPr/>
        </p:nvPicPr>
        <p:blipFill>
          <a:blip r:embed="rId4"/>
          <a:stretch/>
        </p:blipFill>
        <p:spPr>
          <a:xfrm>
            <a:off x="2876400" y="3835080"/>
            <a:ext cx="2028960" cy="1916280"/>
          </a:xfrm>
          <a:prstGeom prst="rect">
            <a:avLst/>
          </a:prstGeom>
          <a:ln w="0">
            <a:noFill/>
          </a:ln>
        </p:spPr>
      </p:pic>
      <p:pic>
        <p:nvPicPr>
          <p:cNvPr id="83" name="Google Shape;109;p1" descr=""/>
          <p:cNvPicPr/>
          <p:nvPr/>
        </p:nvPicPr>
        <p:blipFill>
          <a:blip r:embed="rId5"/>
          <a:stretch/>
        </p:blipFill>
        <p:spPr>
          <a:xfrm>
            <a:off x="716040" y="3835080"/>
            <a:ext cx="2040120" cy="1916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LibreOffice/24.8.3.2$Windows_X86_64 LibreOffice_project/48a6bac9e7e268aeb4c3483fcf825c94556d9f92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/>
  <dcterms:modified xsi:type="dcterms:W3CDTF">2024-11-18T14:20:55Z</dcterms:modified>
  <cp:revision>1</cp:revision>
  <dc:subject/>
  <dc:title/>
</cp:coreProperties>
</file>