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3.jpeg" ContentType="image/jpeg"/>
  <Override PartName="/ppt/media/image2.jpeg" ContentType="image/jpeg"/>
  <Override PartName="/ppt/media/image4.gif" ContentType="image/gi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0680" cy="392400"/>
          </a:xfrm>
          <a:prstGeom prst="rect">
            <a:avLst/>
          </a:prstGeom>
          <a:ln>
            <a:noFill/>
          </a:ln>
        </p:spPr>
      </p:pic>
      <p:sp>
        <p:nvSpPr>
          <p:cNvPr id="1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Click to edit the title text format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Click to edit the outline text format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Second Outline Level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Third Outline Level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Fourth Outline Level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Fifth Outline Level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Sixth Outline Level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Seventh Outline Level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hyperlink" Target="https://doi.org/10.1016/j.nima.2024.169419" TargetMode="External"/><Relationship Id="rId4" Type="http://schemas.openxmlformats.org/officeDocument/2006/relationships/image" Target="../media/image4.gif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627120" y="4104000"/>
            <a:ext cx="3908520" cy="23796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534960" y="1630440"/>
            <a:ext cx="3784680" cy="2391120"/>
          </a:xfrm>
          <a:prstGeom prst="rect">
            <a:avLst/>
          </a:prstGeom>
          <a:ln>
            <a:noFill/>
          </a:ln>
        </p:spPr>
      </p:pic>
      <p:sp>
        <p:nvSpPr>
          <p:cNvPr id="43" name="CustomShape 1"/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B2D6E767-026B-424C-8204-C2D08836229A}" type="slidenum">
              <a:rPr b="0" lang="ru-RU" sz="1200" spc="-1" strike="noStrike">
                <a:solidFill>
                  <a:srgbClr val="8b8b8b"/>
                </a:solidFill>
                <a:latin typeface="Calibri"/>
                <a:ea typeface="DejaVu Sans"/>
              </a:rPr>
              <a:t>&lt;number&gt;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1610640" y="-72000"/>
            <a:ext cx="10269000" cy="1057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 наук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5040360" y="1728000"/>
            <a:ext cx="59752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</a:t>
            </a:r>
            <a:r>
              <a:rPr b="1" i="1" lang="ru-RU" sz="1400" spc="-1" strike="noStrike">
                <a:solidFill>
                  <a:srgbClr val="1b4089"/>
                </a:solidFill>
                <a:latin typeface="Times New Roman"/>
                <a:ea typeface="Verdana"/>
              </a:rPr>
              <a:t>И. Ю. Басок, В. С. Бобровников, А. В. Быков, Д. А. Кыштымов, В. Г. Присекин, К. Ю. Тодышев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4751640" y="6120000"/>
            <a:ext cx="7036200" cy="4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0" lang="en-US" sz="11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Публикация: I.Yu. Basok et al. The spatial resolution measurements on the small prototype of the Super Charm-Tau Factory drift chamber // ΝΙΜ Α 1064 (2024) 169419, DOI: </a:t>
            </a:r>
            <a:r>
              <a:rPr b="0" lang="ru-RU" sz="1100" spc="-1" strike="noStrike" u="sng">
                <a:solidFill>
                  <a:srgbClr val="0563c1"/>
                </a:solidFill>
                <a:uFillTx/>
                <a:latin typeface="Calibri"/>
                <a:ea typeface="Noto Sans CJK SC"/>
                <a:hlinkClick r:id="rId3"/>
              </a:rPr>
              <a:t>10.1016/j.nima.2024.169419</a:t>
            </a:r>
            <a:r>
              <a:rPr b="0" lang="en-US" sz="11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, импакт фактор 1.5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4679640" y="2016000"/>
            <a:ext cx="7416000" cy="416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Ключевой характеристикой трековой системы будущей Супер Чарм-Тау Фабрики  является импульсное разрешение, которое напрямую связано с пространственным разрешением дрейфовой камеры. Характерные значения среднего пространственного разрешения для установок такого класса 100-120 мкм.  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В ИЯФ СО РАН разработан проект дрейфовой камеры Супер Чарм-Тау Фабрики, пространственное разрешение которой должно составить 90-100 мкм. Для проверки проектного значения данного параметра авторами работы был создан прототип дрейфовой камеры. Используя треки космических частиц, было проведено измерение пространственного разрешения для двух рабочих газовой смесей He/C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3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8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(60/40) и He/C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2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6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(50/50). Для реконструкции траекторий частиц был разработан специальный алгоритм, опирающийся на итерационный подход калибровки R(t) с учётом сложной формы изохрон в ячейках дрейфовой камеры. Измерения  пространственного разрешения были выполнены в широком диапазоне газового усиления, показано преимущество смеси He/C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3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8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(60/40) по параметру пространственного разрешения по сравнению со смесью He/C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2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H</a:t>
            </a:r>
            <a:r>
              <a:rPr b="0" lang="ru-RU" sz="1400" spc="-1" strike="noStrike" baseline="-23000">
                <a:solidFill>
                  <a:srgbClr val="000000"/>
                </a:solidFill>
                <a:latin typeface="Times New Roman"/>
                <a:ea typeface="Noto Sans CJK SC"/>
              </a:rPr>
              <a:t>6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(50/50). Величина достигнутого пространственного разрешения находится в диапазоне 90- 100 мкм  при усилении более 5*10</a:t>
            </a:r>
            <a:r>
              <a:rPr b="0" lang="ru-RU" sz="1400" spc="-1" strike="noStrike" baseline="23000">
                <a:solidFill>
                  <a:srgbClr val="000000"/>
                </a:solidFill>
                <a:latin typeface="Times New Roman"/>
                <a:ea typeface="Noto Sans CJK SC"/>
              </a:rPr>
              <a:t>4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, что согласуется с проектным значением (см. рисунок 1 - 2).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1157400" y="776520"/>
            <a:ext cx="9930240" cy="95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Достижение проектного пространственного разрешения на прототипе дрейфовой камеры Супер Чарм-Тау Фабрики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0" y="-184680"/>
            <a:ext cx="183600" cy="368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0" name="Picture 2" descr="D:\Архив\Лого ИЯФ\++ logo BINP new bold blue Прозрачный.gif"/>
          <p:cNvPicPr/>
          <p:nvPr/>
        </p:nvPicPr>
        <p:blipFill>
          <a:blip r:embed="rId4"/>
          <a:stretch/>
        </p:blipFill>
        <p:spPr>
          <a:xfrm>
            <a:off x="753480" y="60480"/>
            <a:ext cx="689040" cy="825480"/>
          </a:xfrm>
          <a:prstGeom prst="rect">
            <a:avLst/>
          </a:prstGeom>
          <a:ln>
            <a:noFill/>
          </a:ln>
        </p:spPr>
      </p:pic>
      <p:sp>
        <p:nvSpPr>
          <p:cNvPr id="51" name="CustomShape 8"/>
          <p:cNvSpPr/>
          <p:nvPr/>
        </p:nvSpPr>
        <p:spPr>
          <a:xfrm>
            <a:off x="432000" y="6408000"/>
            <a:ext cx="4222440" cy="4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Рисунок 2 – Зависимость среднего значения пространственного разрешения от газового усиления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52" name="CustomShape 9"/>
          <p:cNvSpPr/>
          <p:nvPr/>
        </p:nvSpPr>
        <p:spPr>
          <a:xfrm>
            <a:off x="576000" y="3816000"/>
            <a:ext cx="4103280" cy="4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Рисунок 1 – Зависимость пространственного разрешения от расстояния до проволочки</a:t>
            </a:r>
            <a:endParaRPr b="0" lang="ru-RU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8185</TotalTime>
  <Application>LibreOffice/6.4.7.2$Linux_X86_64 LibreOffice_project/40$Build-2</Application>
  <Words>324</Words>
  <Paragraphs>10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/>
  <cp:lastPrinted>2020-01-14T01:52:00Z</cp:lastPrinted>
  <dcterms:modified xsi:type="dcterms:W3CDTF">2024-11-18T12:34:48Z</dcterms:modified>
  <cp:revision>666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