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0989"/>
    <a:srgbClr val="18397A"/>
    <a:srgbClr val="163470"/>
    <a:srgbClr val="455472"/>
    <a:srgbClr val="FF3300"/>
    <a:srgbClr val="F43F06"/>
    <a:srgbClr val="00CC00"/>
    <a:srgbClr val="ECE890"/>
    <a:srgbClr val="B5C9F1"/>
    <a:srgbClr val="1B4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8" d="100"/>
          <a:sy n="78" d="100"/>
        </p:scale>
        <p:origin x="82" y="1099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15456" y="106113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РФЯЦ-ВНИИТФ, </a:t>
            </a:r>
            <a:r>
              <a:rPr lang="ru-RU" sz="2400" dirty="0" err="1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ИАиЭ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СО РАН, ИОС </a:t>
            </a:r>
            <a:r>
              <a:rPr lang="ru-RU" sz="2400" dirty="0" err="1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УрО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РАН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99650" y="1509660"/>
            <a:ext cx="4739387" cy="31536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. Аржанников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группа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ГОЛ-ПЭТ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с партнерами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0" y="1825026"/>
            <a:ext cx="5683045" cy="378286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В экспериментах на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установке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ГОЛ-ПЭТ осуществлена 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трансформация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образцов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сложных супрамолекулярных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комплексов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путём облучения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импульсным мультимегаваттным потоком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субмиллиметрового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излучения. Необходимая мощность потока достигнута через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релаксацию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килоамперного пучка релятивистских электронов в замагниченной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плазме </a:t>
            </a:r>
            <a:r>
              <a:rPr lang="en-US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[</a:t>
            </a:r>
            <a:r>
              <a:rPr lang="en-US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1]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.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Индивидуальная реакция образцов на такое воздействия установлена регистрацией спектральных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характеристик в интервале частот 0.2 -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2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ТГц методами </a:t>
            </a:r>
            <a:r>
              <a:rPr lang="en-US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time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-</a:t>
            </a:r>
            <a:r>
              <a:rPr lang="en-US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domain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-</a:t>
            </a:r>
            <a:r>
              <a:rPr lang="en-US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spectroscopy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TDS)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ЛОВ-спектроскопии (ЛОВ), которая дополнялась структурными исследованиями.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Развитие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комплекса отмеченных исследований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направлено на создание биологически активных композиций для фармацевтических приложений и модификации материалов различной функциональной направленности, включая энергетические материалы.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43781" y="1125290"/>
            <a:ext cx="9704440" cy="590931"/>
          </a:xfr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550989"/>
                </a:solidFill>
              </a:rPr>
              <a:t>Трансформация </a:t>
            </a:r>
            <a:r>
              <a:rPr lang="ru-RU" sz="1800" b="1" dirty="0">
                <a:solidFill>
                  <a:srgbClr val="550989"/>
                </a:solidFill>
              </a:rPr>
              <a:t>супрамолекулярных комплексов </a:t>
            </a:r>
            <a:r>
              <a:rPr lang="ru-RU" sz="1800" b="1" dirty="0" smtClean="0">
                <a:solidFill>
                  <a:srgbClr val="550989"/>
                </a:solidFill>
              </a:rPr>
              <a:t>воздействием </a:t>
            </a:r>
            <a:r>
              <a:rPr lang="ru-RU" sz="1800" b="1" dirty="0">
                <a:solidFill>
                  <a:srgbClr val="550989"/>
                </a:solidFill>
              </a:rPr>
              <a:t>на них </a:t>
            </a:r>
            <a:r>
              <a:rPr lang="ru-RU" sz="1800" b="1" dirty="0" smtClean="0">
                <a:solidFill>
                  <a:srgbClr val="550989"/>
                </a:solidFill>
              </a:rPr>
              <a:t>мультимегаваттным </a:t>
            </a:r>
            <a:r>
              <a:rPr lang="ru-RU" sz="1800" b="1" dirty="0" smtClean="0">
                <a:solidFill>
                  <a:srgbClr val="550989"/>
                </a:solidFill>
              </a:rPr>
              <a:t>потоком </a:t>
            </a:r>
            <a:r>
              <a:rPr lang="ru-RU" sz="1800" b="1" dirty="0">
                <a:solidFill>
                  <a:srgbClr val="550989"/>
                </a:solidFill>
              </a:rPr>
              <a:t>субмиллиметрового излучения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522720" y="6467964"/>
            <a:ext cx="523076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Изменение диэлектрической </a:t>
            </a:r>
            <a:r>
              <a:rPr lang="ru-RU" sz="900" dirty="0"/>
              <a:t>проницаемости </a:t>
            </a:r>
            <a:r>
              <a:rPr lang="ru-RU" sz="900" dirty="0" smtClean="0"/>
              <a:t>образцов двух различных материалов при облучении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522720" y="3864683"/>
            <a:ext cx="427542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Схема </a:t>
            </a:r>
            <a:r>
              <a:rPr lang="ru-RU" sz="900" dirty="0" smtClean="0"/>
              <a:t>экспериментов по </a:t>
            </a:r>
            <a:r>
              <a:rPr lang="ru-RU" sz="900" dirty="0" smtClean="0"/>
              <a:t>воздействию на </a:t>
            </a:r>
            <a:r>
              <a:rPr lang="ru-RU" sz="900" dirty="0" smtClean="0"/>
              <a:t>образцы супрамолекулярных комплексов</a:t>
            </a:r>
            <a:endParaRPr lang="en-US" sz="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89523" y="5607895"/>
            <a:ext cx="6096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050" b="1" dirty="0">
                <a:solidFill>
                  <a:srgbClr val="163470"/>
                </a:solidFill>
              </a:rPr>
              <a:t>Публикации:</a:t>
            </a:r>
            <a:r>
              <a:rPr lang="en-US" sz="1050" b="1" dirty="0">
                <a:solidFill>
                  <a:srgbClr val="163470"/>
                </a:solidFill>
              </a:rPr>
              <a:t> </a:t>
            </a:r>
            <a:r>
              <a:rPr lang="en-US" sz="1050" dirty="0"/>
              <a:t>[1] </a:t>
            </a:r>
            <a:r>
              <a:rPr lang="en-US" sz="1050" dirty="0">
                <a:cs typeface="Times New Roman" panose="02020603050405020304" pitchFamily="18" charset="0"/>
              </a:rPr>
              <a:t>Arzhannikov A.V., et al. The Frequency Spectrum and Energy Content in a Pulse Flux of Terahertz Radiation Generated by a Relativistic Electron Beam in a Plasma Column with Different Density Distributions //</a:t>
            </a:r>
            <a:r>
              <a:rPr lang="ru-RU" sz="1050" dirty="0">
                <a:cs typeface="Times New Roman" panose="02020603050405020304" pitchFamily="18" charset="0"/>
              </a:rPr>
              <a:t> </a:t>
            </a:r>
            <a:r>
              <a:rPr lang="en-US" sz="1050" dirty="0">
                <a:cs typeface="Times New Roman" panose="02020603050405020304" pitchFamily="18" charset="0"/>
              </a:rPr>
              <a:t>Plasma Phys. Rep. 2024. </a:t>
            </a:r>
            <a:r>
              <a:rPr lang="ru-RU" sz="1050" dirty="0">
                <a:cs typeface="Times New Roman" panose="02020603050405020304" pitchFamily="18" charset="0"/>
              </a:rPr>
              <a:t>Т. 50(3) С. </a:t>
            </a:r>
            <a:r>
              <a:rPr lang="ru-RU" sz="1050" dirty="0" smtClean="0">
                <a:cs typeface="Times New Roman" panose="02020603050405020304" pitchFamily="18" charset="0"/>
              </a:rPr>
              <a:t>331-341.</a:t>
            </a:r>
            <a:r>
              <a:rPr lang="ru-RU" sz="105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FF0000"/>
                </a:solidFill>
                <a:cs typeface="Times New Roman" panose="02020603050405020304" pitchFamily="18" charset="0"/>
              </a:rPr>
              <a:t>https://doi.org/10.1134/S1063780X24600051.</a:t>
            </a:r>
            <a:endParaRPr lang="ru-RU" sz="105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sz="1050" dirty="0"/>
              <a:t>[2] </a:t>
            </a:r>
            <a:r>
              <a:rPr lang="ru-RU" sz="1050" dirty="0"/>
              <a:t>Аржанников А.В.</a:t>
            </a:r>
            <a:r>
              <a:rPr lang="en-US" sz="1050" dirty="0"/>
              <a:t> </a:t>
            </a:r>
            <a:r>
              <a:rPr lang="ru-RU" sz="1050" dirty="0"/>
              <a:t>и </a:t>
            </a:r>
            <a:r>
              <a:rPr lang="ru-RU" sz="1050" dirty="0" err="1"/>
              <a:t>др</a:t>
            </a:r>
            <a:r>
              <a:rPr lang="en-US" sz="1050" dirty="0"/>
              <a:t>. </a:t>
            </a:r>
            <a:r>
              <a:rPr lang="ru-RU" sz="1050" dirty="0"/>
              <a:t>Изменение спектральных характеристик некоторых полимерных материалов в интервале частот от 0.2 до 2 ТГц в результате воздействия мегаваттным потоком субмм-излучения микросекундной длительности</a:t>
            </a:r>
            <a:r>
              <a:rPr lang="en-US" sz="1050" dirty="0"/>
              <a:t> // </a:t>
            </a:r>
            <a:r>
              <a:rPr lang="ru-RU" sz="1050" dirty="0"/>
              <a:t>Поверхность. Рентгеновские, синхротронные и нейтронные исследования. 2024 (принята к печати)</a:t>
            </a:r>
            <a:endParaRPr lang="ru-RU" sz="1050" b="1" dirty="0">
              <a:solidFill>
                <a:srgbClr val="FF0000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20" y="1635743"/>
            <a:ext cx="5580000" cy="234435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48" y="4204086"/>
            <a:ext cx="5220000" cy="218448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8698</TotalTime>
  <Words>262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Трансформация супрамолекулярных комплексов воздействием на них мультимегаваттным потоком субмиллиметрового излучения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AVArzhan</cp:lastModifiedBy>
  <cp:revision>682</cp:revision>
  <cp:lastPrinted>2020-01-14T01:52:00Z</cp:lastPrinted>
  <dcterms:created xsi:type="dcterms:W3CDTF">2019-05-20T10:35:54Z</dcterms:created>
  <dcterms:modified xsi:type="dcterms:W3CDTF">2024-11-27T07:47:30Z</dcterms:modified>
</cp:coreProperties>
</file>