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77778" y="93133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Будкера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93589" y="1670026"/>
            <a:ext cx="7860211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</a:t>
            </a:r>
            <a:r>
              <a:rPr lang="en-US" sz="1400" b="1" i="1" dirty="0" smtClean="0">
                <a:solidFill>
                  <a:srgbClr val="1B4089"/>
                </a:solidFill>
                <a:ea typeface="Verdana" pitchFamily="34" charset="0"/>
              </a:rPr>
              <a:t>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Сотников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О.З., Санин А.Л., Бельченко Ю.И.,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Шиховцев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И.В., Кондаков А.А.,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Ращенко В.В.,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Белавский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 А.В, Горбовский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А.И.,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Амиров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В.Х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., Гмыря А.А., Гаврисенко Д.Ю., Ильенко Н.С.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41211" y="5935323"/>
            <a:ext cx="11442818" cy="73096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-360000">
              <a:spcAft>
                <a:spcPts val="600"/>
              </a:spcAft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-360000">
              <a:spcAft>
                <a:spcPts val="600"/>
              </a:spcAft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 smtClean="0">
                <a:solidFill>
                  <a:srgbClr val="163470"/>
                </a:solidFill>
              </a:rPr>
              <a:t>O</a:t>
            </a:r>
            <a:r>
              <a:rPr lang="en-US" sz="1050" b="1" i="0" dirty="0">
                <a:solidFill>
                  <a:srgbClr val="163470"/>
                </a:solidFill>
              </a:rPr>
              <a:t>. Sotnikov, A. Ivanov, Yu. Belchenko, et al, Development of high-voltage negative ion based neutral beam injector for fusion devices, </a:t>
            </a:r>
            <a:r>
              <a:rPr lang="en-US" sz="1050" b="1" i="0" dirty="0" err="1">
                <a:solidFill>
                  <a:srgbClr val="163470"/>
                </a:solidFill>
              </a:rPr>
              <a:t>Nucl</a:t>
            </a:r>
            <a:r>
              <a:rPr lang="en-US" sz="1050" b="1" i="0" dirty="0">
                <a:solidFill>
                  <a:srgbClr val="163470"/>
                </a:solidFill>
              </a:rPr>
              <a:t>. Fusion 61 116017, (2021). </a:t>
            </a:r>
            <a:endParaRPr lang="en-US" sz="1050" b="1" i="0" dirty="0" smtClean="0">
              <a:solidFill>
                <a:srgbClr val="163470"/>
              </a:solidFill>
            </a:endParaRPr>
          </a:p>
          <a:p>
            <a:pPr marL="0" lvl="0" indent="0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>
                <a:solidFill>
                  <a:srgbClr val="163470"/>
                </a:solidFill>
              </a:rPr>
              <a:t> </a:t>
            </a:r>
            <a:r>
              <a:rPr lang="en-US" sz="1050" b="1" i="0" dirty="0" smtClean="0">
                <a:solidFill>
                  <a:srgbClr val="163470"/>
                </a:solidFill>
              </a:rPr>
              <a:t>    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DOI</a:t>
            </a:r>
            <a:r>
              <a:rPr lang="en-US" sz="1050" b="1" i="0" dirty="0" smtClean="0">
                <a:solidFill>
                  <a:srgbClr val="163470"/>
                </a:solidFill>
              </a:rPr>
              <a:t> </a:t>
            </a:r>
            <a:r>
              <a:rPr lang="en-US" sz="1050" b="1" i="0" dirty="0">
                <a:solidFill>
                  <a:srgbClr val="163470"/>
                </a:solidFill>
              </a:rPr>
              <a:t>10.1088/1741-4326/ac175a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46628" y="2502312"/>
            <a:ext cx="6994637" cy="3433011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35560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 корпусе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ДОЛ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были продолжены работы по созданию квазистационарного источника отрицательных ионов с продолжительностью импульса 20 сек. В 2024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году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была проведена 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модификация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системы высокочастотного питания источника с получением от генератора ВЧ мощности 75 кВт, усилен ВЧ драйвер, в который установлен щелевой охлаждаемый защитный экран, модернизирована геометрия ионно-оптической системы источника для работы в длительных импульсах с повышенной эмиссионной плотностью тока пучка 45 мА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/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см</a:t>
            </a:r>
            <a:r>
              <a:rPr lang="ru-RU" sz="1600" baseline="30000" dirty="0" smtClean="0">
                <a:solidFill>
                  <a:srgbClr val="163470"/>
                </a:solidFill>
                <a:latin typeface="Calibri"/>
              </a:rPr>
              <a:t>2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, отработана тренировка ВЧ драйвера предварительным ВЧ разрядом малой мощности и тренировка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вытягивающего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и ускоряющего электродов ионно-оптической системы с плавным повышением напряжений в начальной части импульса. Обеспечен динамический контроль и регулирование параметров систем питания от компьютера. отрицательных ионов. Проведенные работы позволили получить пучок отрицательных ионов током 1.1.А с энергией 112 кэВ в импульсе 20 сек, и с током 1.5 А, 117 кэВ в импульсе продолжительностью 2 сек.</a:t>
            </a:r>
            <a:endParaRPr lang="ru-RU" sz="1600" dirty="0">
              <a:solidFill>
                <a:srgbClr val="163470"/>
              </a:solidFill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14168" y="1051892"/>
            <a:ext cx="8972385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Получен пучок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1.1 А,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112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кэВ отрицательных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ионов с длительностью  импульса 20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сек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на стенде высоковольтного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инжектора нейтралов в корпусе ДОЛ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5636" y="4813523"/>
            <a:ext cx="3539074" cy="6001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Осциллограммы основных параметров источника отрицательных ионов в импульсе продолжительностью более 20 сек. Зеленая линия –1.1 А ток пучка ионов Н- 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179253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Группа 13"/>
          <p:cNvGrpSpPr/>
          <p:nvPr/>
        </p:nvGrpSpPr>
        <p:grpSpPr>
          <a:xfrm>
            <a:off x="531884" y="2762451"/>
            <a:ext cx="3963114" cy="1713055"/>
            <a:chOff x="4478518" y="954468"/>
            <a:chExt cx="4272441" cy="2125978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51"/>
            <a:stretch/>
          </p:blipFill>
          <p:spPr>
            <a:xfrm>
              <a:off x="4478518" y="954468"/>
              <a:ext cx="4272441" cy="2125978"/>
            </a:xfrm>
            <a:prstGeom prst="rect">
              <a:avLst/>
            </a:prstGeom>
          </p:spPr>
        </p:pic>
        <p:sp>
          <p:nvSpPr>
            <p:cNvPr id="21" name="Прямоугольник 20"/>
            <p:cNvSpPr/>
            <p:nvPr/>
          </p:nvSpPr>
          <p:spPr>
            <a:xfrm>
              <a:off x="5887410" y="980635"/>
              <a:ext cx="359376" cy="5055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0070C0"/>
                  </a:solidFill>
                  <a:ea typeface="Calibri" panose="020F0502020204030204" pitchFamily="34" charset="0"/>
                </a:rPr>
                <a:t>I</a:t>
              </a:r>
              <a:r>
                <a:rPr lang="ru-RU" sz="1600" b="1" baseline="-25000" dirty="0">
                  <a:solidFill>
                    <a:srgbClr val="0070C0"/>
                  </a:solidFill>
                  <a:ea typeface="Calibri" panose="020F0502020204030204" pitchFamily="34" charset="0"/>
                </a:rPr>
                <a:t>е</a:t>
              </a:r>
              <a:endParaRPr lang="ru-RU" sz="1600" dirty="0">
                <a:solidFill>
                  <a:srgbClr val="0070C0"/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7550241" y="1104977"/>
              <a:ext cx="327588" cy="4135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b="1" dirty="0" smtClean="0">
                  <a:solidFill>
                    <a:srgbClr val="00682F"/>
                  </a:solidFill>
                  <a:ea typeface="Calibri" panose="020F0502020204030204" pitchFamily="34" charset="0"/>
                </a:rPr>
                <a:t>I</a:t>
              </a:r>
              <a:r>
                <a:rPr lang="ru-RU" sz="1200" b="1" baseline="-25000" dirty="0" smtClean="0">
                  <a:solidFill>
                    <a:srgbClr val="00682F"/>
                  </a:solidFill>
                  <a:ea typeface="Calibri" panose="020F0502020204030204" pitchFamily="34" charset="0"/>
                </a:rPr>
                <a:t>b</a:t>
              </a:r>
              <a:endParaRPr lang="ru-RU" sz="12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7545877" y="1536980"/>
              <a:ext cx="415469" cy="3906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b="1" dirty="0">
                  <a:solidFill>
                    <a:srgbClr val="7030A0"/>
                  </a:solidFill>
                </a:rPr>
                <a:t>P</a:t>
              </a:r>
              <a:r>
                <a:rPr lang="en-US" sz="1100" b="1" baseline="-25000" dirty="0">
                  <a:solidFill>
                    <a:srgbClr val="7030A0"/>
                  </a:solidFill>
                </a:rPr>
                <a:t>RF</a:t>
              </a:r>
              <a:endParaRPr lang="ru-RU" sz="1100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914590" y="1761661"/>
              <a:ext cx="654803" cy="3906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50" b="1" dirty="0" smtClean="0">
                  <a:solidFill>
                    <a:srgbClr val="93B81E"/>
                  </a:solidFill>
                </a:rPr>
                <a:t>U</a:t>
              </a:r>
              <a:r>
                <a:rPr lang="en-US" sz="1050" b="1" baseline="-25000" dirty="0" smtClean="0">
                  <a:solidFill>
                    <a:srgbClr val="93B81E"/>
                  </a:solidFill>
                </a:rPr>
                <a:t>RF </a:t>
              </a:r>
              <a:r>
                <a:rPr lang="en-US" sz="1050" b="1" dirty="0" smtClean="0">
                  <a:solidFill>
                    <a:srgbClr val="93B81E"/>
                  </a:solidFill>
                </a:rPr>
                <a:t>x 3</a:t>
              </a:r>
              <a:endParaRPr lang="ru-RU" sz="1050" dirty="0">
                <a:solidFill>
                  <a:srgbClr val="93B81E"/>
                </a:solidFill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824668" y="2031177"/>
              <a:ext cx="385553" cy="3906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b="1" dirty="0" smtClean="0">
                  <a:solidFill>
                    <a:srgbClr val="FE0017"/>
                  </a:solidFill>
                  <a:ea typeface="Calibri" panose="020F0502020204030204" pitchFamily="34" charset="0"/>
                </a:rPr>
                <a:t>I</a:t>
              </a:r>
              <a:r>
                <a:rPr lang="en-US" sz="1100" b="1" baseline="-25000" dirty="0" smtClean="0">
                  <a:solidFill>
                    <a:srgbClr val="FE0017"/>
                  </a:solidFill>
                  <a:ea typeface="Calibri" panose="020F0502020204030204" pitchFamily="34" charset="0"/>
                </a:rPr>
                <a:t>PG</a:t>
              </a:r>
              <a:endParaRPr lang="ru-RU" sz="1100" dirty="0">
                <a:solidFill>
                  <a:srgbClr val="FE001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8000</TotalTime>
  <Words>289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Получен пучок 1.1 А, 112 кэВ отрицательных ионов с длительностью  импульса 20 сек на стенде высоковольтного инжектора нейтралов в корпусе ДОЛ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657</cp:revision>
  <cp:lastPrinted>2020-01-14T01:52:00Z</cp:lastPrinted>
  <dcterms:created xsi:type="dcterms:W3CDTF">2019-05-20T10:35:54Z</dcterms:created>
  <dcterms:modified xsi:type="dcterms:W3CDTF">2024-11-27T12:36:19Z</dcterms:modified>
</cp:coreProperties>
</file>