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65" d="100"/>
          <a:sy n="165" d="100"/>
        </p:scale>
        <p:origin x="780" y="15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наук, </a:t>
            </a:r>
            <a:r>
              <a:rPr lang="ru-RU" sz="2400" dirty="0" smtClean="0">
                <a:solidFill>
                  <a:srgbClr val="FF0000"/>
                </a:solidFill>
                <a:latin typeface="Calibri"/>
              </a:rPr>
              <a:t>ИСЭ СО РАН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47635" y="1686867"/>
            <a:ext cx="43443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А.Н.Шмаков,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В.В.Денисов, Н.Н.Коваль и др.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539434" y="1080282"/>
            <a:ext cx="9630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cs typeface="Arial" pitchFamily="34" charset="0"/>
              </a:rPr>
              <a:t>Рентгеновская дифракционная </a:t>
            </a:r>
            <a:r>
              <a:rPr lang="en-US" dirty="0" smtClean="0">
                <a:cs typeface="Arial" pitchFamily="34" charset="0"/>
              </a:rPr>
              <a:t>In Situ</a:t>
            </a:r>
            <a:r>
              <a:rPr lang="ru-RU" dirty="0" smtClean="0">
                <a:cs typeface="Arial" pitchFamily="34" charset="0"/>
              </a:rPr>
              <a:t> диагностика нанесения функциональных покрытий непосредственно в процессе роста в плазме газового разряда </a:t>
            </a:r>
            <a:endParaRPr lang="ru-RU" dirty="0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2926" y="6127434"/>
            <a:ext cx="27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cs typeface="Arial" pitchFamily="34" charset="0"/>
              </a:rPr>
              <a:t>Исследовательский стенд ВЭИПС</a:t>
            </a:r>
          </a:p>
          <a:p>
            <a:pPr algn="ctr"/>
            <a:r>
              <a:rPr lang="ru-RU" sz="1400" dirty="0" smtClean="0">
                <a:cs typeface="Arial" pitchFamily="34" charset="0"/>
              </a:rPr>
              <a:t>на станции 6-го канала СИ ВЭПП-3</a:t>
            </a:r>
            <a:endParaRPr lang="ru-RU" sz="1400" dirty="0">
              <a:cs typeface="Arial" pitchFamily="34" charset="0"/>
            </a:endParaRPr>
          </a:p>
        </p:txBody>
      </p:sp>
      <p:pic>
        <p:nvPicPr>
          <p:cNvPr id="16" name="Рисунок 15" descr="VEIPS.jpg"/>
          <p:cNvPicPr>
            <a:picLocks noChangeAspect="1"/>
          </p:cNvPicPr>
          <p:nvPr/>
        </p:nvPicPr>
        <p:blipFill>
          <a:blip r:embed="rId3" cstate="print"/>
          <a:srcRect r="5106"/>
          <a:stretch>
            <a:fillRect/>
          </a:stretch>
        </p:blipFill>
        <p:spPr>
          <a:xfrm>
            <a:off x="688818" y="1784879"/>
            <a:ext cx="2980357" cy="41944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3819976" y="1661402"/>
            <a:ext cx="409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Arial" pitchFamily="34" charset="0"/>
                <a:cs typeface="Arial" pitchFamily="34" charset="0"/>
              </a:rPr>
              <a:t>Исследование роста покрытия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TiN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/ВК-8 в процессе нанесения в режиме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In Situ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 descr="TiN_VEIPS_XRD_Patterns.png"/>
          <p:cNvPicPr>
            <a:picLocks noChangeAspect="1"/>
          </p:cNvPicPr>
          <p:nvPr/>
        </p:nvPicPr>
        <p:blipFill>
          <a:blip r:embed="rId4" cstate="print"/>
          <a:srcRect l="3939" t="1881" r="10717" b="4075"/>
          <a:stretch>
            <a:fillRect/>
          </a:stretch>
        </p:blipFill>
        <p:spPr>
          <a:xfrm>
            <a:off x="4395293" y="2101304"/>
            <a:ext cx="3102819" cy="2386764"/>
          </a:xfrm>
          <a:prstGeom prst="rect">
            <a:avLst/>
          </a:prstGeom>
        </p:spPr>
      </p:pic>
      <p:pic>
        <p:nvPicPr>
          <p:cNvPr id="19" name="Рисунок 18" descr="TiN_VEIPS_Intensity.png"/>
          <p:cNvPicPr>
            <a:picLocks noChangeAspect="1"/>
          </p:cNvPicPr>
          <p:nvPr/>
        </p:nvPicPr>
        <p:blipFill>
          <a:blip r:embed="rId5" cstate="print"/>
          <a:srcRect l="7919" t="3334" r="8135" b="3334"/>
          <a:stretch>
            <a:fillRect/>
          </a:stretch>
        </p:blipFill>
        <p:spPr>
          <a:xfrm>
            <a:off x="8219434" y="2140478"/>
            <a:ext cx="3051993" cy="236869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455256" y="4420788"/>
            <a:ext cx="27326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Серия рентгенограмм покрытия </a:t>
            </a:r>
            <a:r>
              <a:rPr lang="en-US" sz="1100" dirty="0" err="1" smtClean="0"/>
              <a:t>TiN</a:t>
            </a:r>
            <a:r>
              <a:rPr lang="ru-RU" sz="1100" dirty="0" smtClean="0"/>
              <a:t>/ВК-8 в процессе нанесения в режиме </a:t>
            </a:r>
            <a:r>
              <a:rPr lang="en-US" sz="1100" dirty="0" smtClean="0"/>
              <a:t>In Situ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8187780" y="4420788"/>
            <a:ext cx="31438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Изменение интенсивностей рефлексов подложки и покрытия в процессе нанесения</a:t>
            </a:r>
            <a:endParaRPr lang="ru-RU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3801511" y="4861506"/>
            <a:ext cx="830946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 smtClean="0">
                <a:cs typeface="Arial" pitchFamily="34" charset="0"/>
              </a:rPr>
              <a:t>Исследования направлены на решение комплексной научной задачи, заключающейся в определении основополагающих принципов построения износостойких, жаростойких, многослойных, многокомпонентных структур и покрытий; установлении закономерностей формирования фазового состава и структуры гетерогенных по элементному и фазовому составу слоёв покрытий на поверхности материалов и их взаимного влияния в условиях ионно-плазменной обработки. Применение источника синхротронного излучения для определения фазового состава в режиме реального времени позволило в разы увеличить чувствительность диагностики фаз в исследованиях процессов формирования слоев покрытий на поверхности конструкционных и инструментальных материалов. Практический аспект работы заключается в подтверждении эффективности использования методов пучково-плазменной инженерии поверхности для изготовления конструкционных и инструментальных материалов и во внедрении в производство оптимальных режимов обработки поверхности, реализуемых этими методами</a:t>
            </a:r>
            <a:r>
              <a:rPr lang="ru-RU" sz="900" dirty="0" smtClean="0">
                <a:cs typeface="Arial" pitchFamily="34" charset="0"/>
              </a:rPr>
              <a:t>.</a:t>
            </a:r>
            <a:endParaRPr lang="en-US" sz="900" dirty="0" smtClean="0">
              <a:cs typeface="Arial" pitchFamily="34" charset="0"/>
            </a:endParaRPr>
          </a:p>
          <a:p>
            <a:pPr algn="just"/>
            <a:r>
              <a:rPr lang="ru-RU" sz="900" dirty="0" smtClean="0">
                <a:cs typeface="Arial" pitchFamily="34" charset="0"/>
              </a:rPr>
              <a:t>Результаты работы представлены в </a:t>
            </a:r>
            <a:r>
              <a:rPr lang="ru-RU" sz="900" smtClean="0">
                <a:cs typeface="Arial" pitchFamily="34" charset="0"/>
              </a:rPr>
              <a:t>следующих публикациях:</a:t>
            </a:r>
            <a:endParaRPr lang="en-US" sz="900" dirty="0" smtClean="0">
              <a:cs typeface="Arial" pitchFamily="34" charset="0"/>
            </a:endParaRPr>
          </a:p>
          <a:p>
            <a:pPr algn="just" defTabSz="266700"/>
            <a:r>
              <a:rPr lang="en-US" sz="900" dirty="0">
                <a:cs typeface="Arial" pitchFamily="34" charset="0"/>
              </a:rPr>
              <a:t>1.	Y. F. Ivanov, Y. H. </a:t>
            </a:r>
            <a:r>
              <a:rPr lang="en-US" sz="900" dirty="0" err="1">
                <a:cs typeface="Arial" pitchFamily="34" charset="0"/>
              </a:rPr>
              <a:t>Akhmadeev</a:t>
            </a:r>
            <a:r>
              <a:rPr lang="en-US" sz="900" dirty="0">
                <a:cs typeface="Arial" pitchFamily="34" charset="0"/>
              </a:rPr>
              <a:t>, N. Prokopenko, O. V. </a:t>
            </a:r>
            <a:r>
              <a:rPr lang="en-US" sz="900" dirty="0" err="1">
                <a:cs typeface="Arial" pitchFamily="34" charset="0"/>
              </a:rPr>
              <a:t>Krysina</a:t>
            </a:r>
            <a:r>
              <a:rPr lang="en-US" sz="900" dirty="0">
                <a:cs typeface="Arial" pitchFamily="34" charset="0"/>
              </a:rPr>
              <a:t>, N. N. </a:t>
            </a:r>
            <a:r>
              <a:rPr lang="en-US" sz="900" dirty="0" err="1">
                <a:cs typeface="Arial" pitchFamily="34" charset="0"/>
              </a:rPr>
              <a:t>Koval</a:t>
            </a:r>
            <a:r>
              <a:rPr lang="en-US" sz="900" dirty="0">
                <a:cs typeface="Arial" pitchFamily="34" charset="0"/>
              </a:rPr>
              <a:t>, E. A. </a:t>
            </a:r>
            <a:r>
              <a:rPr lang="en-US" sz="900" dirty="0" err="1">
                <a:cs typeface="Arial" pitchFamily="34" charset="0"/>
              </a:rPr>
              <a:t>Petrikova</a:t>
            </a:r>
            <a:r>
              <a:rPr lang="en-US" sz="900" dirty="0">
                <a:cs typeface="Arial" pitchFamily="34" charset="0"/>
              </a:rPr>
              <a:t>, V. V. </a:t>
            </a:r>
            <a:r>
              <a:rPr lang="en-US" sz="900" dirty="0" err="1">
                <a:cs typeface="Arial" pitchFamily="34" charset="0"/>
              </a:rPr>
              <a:t>Shugurov</a:t>
            </a:r>
            <a:r>
              <a:rPr lang="en-US" sz="900" dirty="0">
                <a:cs typeface="Arial" pitchFamily="34" charset="0"/>
              </a:rPr>
              <a:t>, A. N. Shmakov. An in situ X-ray diffraction study of the growth of </a:t>
            </a:r>
            <a:r>
              <a:rPr lang="en-US" sz="900" dirty="0" err="1">
                <a:cs typeface="Arial" pitchFamily="34" charset="0"/>
              </a:rPr>
              <a:t>TiNbZrTaHf</a:t>
            </a:r>
            <a:r>
              <a:rPr lang="en-US" sz="900" dirty="0">
                <a:cs typeface="Arial" pitchFamily="34" charset="0"/>
              </a:rPr>
              <a:t> high-entropy alloy thin films using synchrotron radiation // High Temperature Material Processes: An International Quarterly of High-Technology Plasma Processes. DOI:10.1615/HighTempMatProc.2024055614</a:t>
            </a:r>
          </a:p>
          <a:p>
            <a:pPr algn="just" defTabSz="266700"/>
            <a:r>
              <a:rPr lang="en-US" sz="900" dirty="0">
                <a:cs typeface="Arial" pitchFamily="34" charset="0"/>
              </a:rPr>
              <a:t>2.	</a:t>
            </a:r>
            <a:r>
              <a:rPr lang="en-US" sz="900" dirty="0" err="1">
                <a:cs typeface="Arial" pitchFamily="34" charset="0"/>
              </a:rPr>
              <a:t>Leonov</a:t>
            </a:r>
            <a:r>
              <a:rPr lang="en-US" sz="900" dirty="0">
                <a:cs typeface="Arial" pitchFamily="34" charset="0"/>
              </a:rPr>
              <a:t>, A. A., </a:t>
            </a:r>
            <a:r>
              <a:rPr lang="en-US" sz="900" dirty="0" err="1">
                <a:cs typeface="Arial" pitchFamily="34" charset="0"/>
              </a:rPr>
              <a:t>Denisova</a:t>
            </a:r>
            <a:r>
              <a:rPr lang="en-US" sz="900" dirty="0">
                <a:cs typeface="Arial" pitchFamily="34" charset="0"/>
              </a:rPr>
              <a:t>, Y. A., Denisov, V. V., </a:t>
            </a:r>
            <a:r>
              <a:rPr lang="en-US" sz="900" dirty="0" err="1">
                <a:cs typeface="Arial" pitchFamily="34" charset="0"/>
              </a:rPr>
              <a:t>Syrtanov</a:t>
            </a:r>
            <a:r>
              <a:rPr lang="en-US" sz="900" dirty="0">
                <a:cs typeface="Arial" pitchFamily="34" charset="0"/>
              </a:rPr>
              <a:t>, M. S., Shmakov, A. N., </a:t>
            </a:r>
            <a:r>
              <a:rPr lang="en-US" sz="900" dirty="0" err="1">
                <a:cs typeface="Arial" pitchFamily="34" charset="0"/>
              </a:rPr>
              <a:t>Savostikov</a:t>
            </a:r>
            <a:r>
              <a:rPr lang="en-US" sz="900" dirty="0">
                <a:cs typeface="Arial" pitchFamily="34" charset="0"/>
              </a:rPr>
              <a:t>, V. M., &amp; </a:t>
            </a:r>
            <a:r>
              <a:rPr lang="en-US" sz="900" dirty="0" err="1">
                <a:cs typeface="Arial" pitchFamily="34" charset="0"/>
              </a:rPr>
              <a:t>Teresov</a:t>
            </a:r>
            <a:r>
              <a:rPr lang="en-US" sz="900" dirty="0">
                <a:cs typeface="Arial" pitchFamily="34" charset="0"/>
              </a:rPr>
              <a:t>, A. D. (2023). Structure and Properties of </a:t>
            </a:r>
            <a:r>
              <a:rPr lang="en-US" sz="900" dirty="0" err="1">
                <a:cs typeface="Arial" pitchFamily="34" charset="0"/>
              </a:rPr>
              <a:t>CrN</a:t>
            </a:r>
            <a:r>
              <a:rPr lang="en-US" sz="900" dirty="0">
                <a:cs typeface="Arial" pitchFamily="34" charset="0"/>
              </a:rPr>
              <a:t>/</a:t>
            </a:r>
            <a:r>
              <a:rPr lang="en-US" sz="900" dirty="0" err="1">
                <a:cs typeface="Arial" pitchFamily="34" charset="0"/>
              </a:rPr>
              <a:t>TiN</a:t>
            </a:r>
            <a:r>
              <a:rPr lang="en-US" sz="900" dirty="0">
                <a:cs typeface="Arial" pitchFamily="34" charset="0"/>
              </a:rPr>
              <a:t> Multi-Layer Coatings Obtained by Vacuum-Arc Plasma-Assisted Deposition Method. Coatings, 13(2), 351. </a:t>
            </a:r>
            <a:r>
              <a:rPr lang="en-US" sz="900" dirty="0" smtClean="0">
                <a:cs typeface="Arial" pitchFamily="34" charset="0"/>
              </a:rPr>
              <a:t>DOI:10.3390/coatings13020351</a:t>
            </a:r>
            <a:endParaRPr lang="en-US" sz="9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8699</TotalTime>
  <Words>361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Verdana</vt:lpstr>
      <vt:lpstr>1_Тема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666</cp:revision>
  <cp:lastPrinted>2020-01-14T01:52:00Z</cp:lastPrinted>
  <dcterms:created xsi:type="dcterms:W3CDTF">2019-05-20T10:35:54Z</dcterms:created>
  <dcterms:modified xsi:type="dcterms:W3CDTF">2024-11-30T07:14:15Z</dcterms:modified>
</cp:coreProperties>
</file>