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18397A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1" d="100"/>
          <a:sy n="111" d="100"/>
        </p:scale>
        <p:origin x="1176" y="13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</a:t>
            </a:r>
            <a:r>
              <a:rPr lang="ru-RU" sz="2400" dirty="0">
                <a:solidFill>
                  <a:srgbClr val="163470"/>
                </a:solidFill>
                <a:latin typeface="Calibri"/>
              </a:rPr>
              <a:t>ИФП РАН</a:t>
            </a:r>
            <a:r>
              <a:rPr lang="ru-RU" sz="2400" baseline="30000" dirty="0">
                <a:solidFill>
                  <a:srgbClr val="163470"/>
                </a:solidFill>
                <a:latin typeface="Calibri"/>
              </a:rPr>
              <a:t>2</a:t>
            </a:r>
            <a:r>
              <a:rPr lang="ru-RU" sz="2400" dirty="0">
                <a:solidFill>
                  <a:srgbClr val="163470"/>
                </a:solidFill>
                <a:latin typeface="Calibri"/>
              </a:rPr>
              <a:t>, НТЦУП </a:t>
            </a:r>
            <a:r>
              <a:rPr lang="ru-RU" sz="2400" dirty="0" smtClean="0">
                <a:solidFill>
                  <a:srgbClr val="163470"/>
                </a:solidFill>
                <a:latin typeface="Calibri"/>
              </a:rPr>
              <a:t>РАН</a:t>
            </a:r>
            <a:r>
              <a:rPr lang="ru-RU" sz="2400" baseline="30000" dirty="0" smtClean="0">
                <a:solidFill>
                  <a:srgbClr val="163470"/>
                </a:solidFill>
                <a:latin typeface="Calibri"/>
              </a:rPr>
              <a:t>3</a:t>
            </a:r>
            <a:endParaRPr kumimoji="0" lang="ru-RU" sz="2400" b="1" i="0" u="none" strike="noStrike" kern="1200" cap="none" spc="0" normalizeH="0" baseline="3000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60795" y="1601813"/>
            <a:ext cx="6003984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В.В. Герасимов</a:t>
            </a:r>
            <a:r>
              <a:rPr kumimoji="0" lang="ru-RU" sz="1400" b="1" i="1" u="none" strike="noStrike" kern="1200" cap="none" spc="0" normalizeH="0" baseline="3000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1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В.Д. Кукотенко</a:t>
            </a:r>
            <a:r>
              <a:rPr lang="ru-RU" sz="1400" b="1" i="1" baseline="30000" dirty="0">
                <a:solidFill>
                  <a:srgbClr val="1B4089"/>
                </a:solidFill>
                <a:ea typeface="Verdana" pitchFamily="34" charset="0"/>
              </a:rPr>
              <a:t>1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А.И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Иванов</a:t>
            </a:r>
            <a:r>
              <a:rPr lang="ru-RU" sz="1400" b="1" i="1" baseline="30000" dirty="0" smtClean="0">
                <a:solidFill>
                  <a:srgbClr val="1B4089"/>
                </a:solidFill>
                <a:ea typeface="Verdana" pitchFamily="34" charset="0"/>
              </a:rPr>
              <a:t>2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И.Ш.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Хасанов</a:t>
            </a:r>
            <a:r>
              <a:rPr lang="ru-RU" sz="1400" b="1" i="1" baseline="30000" dirty="0" smtClean="0">
                <a:solidFill>
                  <a:srgbClr val="1B4089"/>
                </a:solidFill>
                <a:ea typeface="Verdana" pitchFamily="34" charset="0"/>
              </a:rPr>
              <a:t>3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1" y="5354954"/>
            <a:ext cx="5093021" cy="147732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Публикации и патенты: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US" sz="1000" dirty="0"/>
              <a:t>1. V. V. Gerasimov, et al., Terahertz Surface Plasmon Refractometry of Composite Graphene Nanoparticle Films // IEEE Transactions on Terahertz Science and Technology (2024), DOI:: 10.1109/TTHZ.2024.3485870. Impact Factor 3.9 (Q1).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00" dirty="0"/>
              <a:t>2. V. V. Gerasimov, et al., First Experimental Demonstration of the Wide-Field Amplitude Surface Plasmon Resonance Microscopy in the Terahertz Range // Photonics, 10, 723 (2023), DOI: 10.3390/photonics10070723. Impact Factor 2.1 (Q2).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00" dirty="0"/>
              <a:t>3. </a:t>
            </a:r>
            <a:r>
              <a:rPr lang="ru-RU" sz="1000" dirty="0"/>
              <a:t>Герасимов В. В., Никитин А. К., </a:t>
            </a:r>
            <a:r>
              <a:rPr lang="ru-RU" sz="1000" dirty="0" err="1"/>
              <a:t>Кукотенко</a:t>
            </a:r>
            <a:r>
              <a:rPr lang="ru-RU" sz="1000" dirty="0"/>
              <a:t> В.Д., Устройство для измерения глубины проникновения поля инфракрасных поверхностных плазмон-</a:t>
            </a:r>
            <a:r>
              <a:rPr lang="ru-RU" sz="1000" dirty="0" err="1"/>
              <a:t>поляритонов</a:t>
            </a:r>
            <a:r>
              <a:rPr lang="ru-RU" sz="1000" dirty="0"/>
              <a:t> в воздух // Патент РФ </a:t>
            </a:r>
            <a:r>
              <a:rPr lang="en-US" sz="1000" dirty="0"/>
              <a:t>RU 2828616, </a:t>
            </a:r>
            <a:r>
              <a:rPr lang="ru-RU" sz="1000" dirty="0" err="1"/>
              <a:t>Бюл</a:t>
            </a:r>
            <a:r>
              <a:rPr lang="ru-RU" sz="1000" dirty="0"/>
              <a:t>. №29 от 14.10.2024</a:t>
            </a:r>
            <a:r>
              <a:rPr lang="ru-RU" sz="1000" dirty="0" smtClean="0"/>
              <a:t>.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1" y="1853655"/>
            <a:ext cx="5373851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терагерцевых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(ТГц) частотах генерации Новосибирского ЛСЭ выполнены исследования эффективных оптических констант нового композитного материала на основе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графеновых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наночастиц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, нанесенного в виде пленок толщиной 10-400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нм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(производства ИФП СО РАН). Эксперименты проводились с использованием недавно разработанного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плазмонного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интерферометра Майкельсона (достижение прошлого 2023 года), метода экранирования поля поверхностных плазмон-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поляритонов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(ППП) и метода поверхностного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плазмонного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резонанса (см. рис. 1).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ростом толщины композитного слоя увеличивалась его удельная проводимость, которая при толщинах в несколько сотен нанометров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была достаточна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для генерации распространяющихся ППП, причем длина распространения ППП на данном материале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была сопоставима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с металлами, а глубина проникновения поля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достигала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субволнового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 масштаба. Это свидетельствует о перспективности использования данного материала в ТГц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</a:rPr>
              <a:t>плазмонике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2915" y="1233900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ТГц </a:t>
            </a:r>
            <a:r>
              <a:rPr lang="ru-RU" sz="1800" b="1" dirty="0" err="1">
                <a:solidFill>
                  <a:srgbClr val="18397A"/>
                </a:solidFill>
              </a:rPr>
              <a:t>плазмонная</a:t>
            </a:r>
            <a:r>
              <a:rPr lang="ru-RU" sz="1800" b="1" dirty="0">
                <a:solidFill>
                  <a:srgbClr val="18397A"/>
                </a:solidFill>
              </a:rPr>
              <a:t> рефрактометрия композитных слоев из </a:t>
            </a:r>
            <a:r>
              <a:rPr lang="ru-RU" sz="1800" b="1" dirty="0" err="1">
                <a:solidFill>
                  <a:srgbClr val="18397A"/>
                </a:solidFill>
              </a:rPr>
              <a:t>графеновых</a:t>
            </a:r>
            <a:r>
              <a:rPr lang="ru-RU" sz="1800" b="1" dirty="0">
                <a:solidFill>
                  <a:srgbClr val="18397A"/>
                </a:solidFill>
              </a:rPr>
              <a:t> </a:t>
            </a:r>
            <a:r>
              <a:rPr lang="ru-RU" sz="1800" b="1" dirty="0" err="1">
                <a:solidFill>
                  <a:srgbClr val="18397A"/>
                </a:solidFill>
              </a:rPr>
              <a:t>наночастиц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868927" y="5485691"/>
            <a:ext cx="4571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Эффективные значения диэлектрической проницаемости композитных слоев из </a:t>
            </a:r>
            <a:r>
              <a:rPr lang="ru-RU" sz="900" dirty="0" err="1" smtClean="0"/>
              <a:t>графеновых</a:t>
            </a:r>
            <a:r>
              <a:rPr lang="ru-RU" sz="900" dirty="0" smtClean="0"/>
              <a:t> </a:t>
            </a:r>
            <a:r>
              <a:rPr lang="ru-RU" sz="900" dirty="0" err="1" smtClean="0"/>
              <a:t>наночастиц</a:t>
            </a:r>
            <a:r>
              <a:rPr lang="ru-RU" sz="900" dirty="0" smtClean="0"/>
              <a:t>: эксперимент и оценка по модели Друде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Рисунок 1 – Принципиальная оптическая схема </a:t>
            </a:r>
            <a:r>
              <a:rPr lang="ru-RU" sz="900" dirty="0" err="1"/>
              <a:t>плазмонного</a:t>
            </a:r>
            <a:r>
              <a:rPr lang="ru-RU" sz="900" dirty="0"/>
              <a:t> интерферометра Майкельсона (a), метода экранирования поля ППП (b), </a:t>
            </a:r>
            <a:r>
              <a:rPr lang="ru-RU" sz="900" dirty="0" err="1"/>
              <a:t>плазмонного</a:t>
            </a:r>
            <a:r>
              <a:rPr lang="ru-RU" sz="900" dirty="0"/>
              <a:t> резонанса (c</a:t>
            </a:r>
            <a:r>
              <a:rPr lang="ru-RU" sz="900" dirty="0" smtClean="0"/>
              <a:t>).</a:t>
            </a:r>
            <a:endParaRPr lang="en-US" sz="900" dirty="0"/>
          </a:p>
        </p:txBody>
      </p:sp>
      <p:pic>
        <p:nvPicPr>
          <p:cNvPr id="14" name="Рисунок 13" descr="D:\Диск E\Манускрипты наших статей\готовящиеся статьи\статья по графену\исследования свойств композитного графена\схема ППП интерферометра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81" y="1755701"/>
            <a:ext cx="2943225" cy="1744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D:\Диск E\Манускрипты наших статей\готовящиеся статьи\статья по графену\исследования свойств композитного графена\ППР рефрактометрия_схема эксперимента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906" y="1815782"/>
            <a:ext cx="2190750" cy="16821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440807" y="1853655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(с)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98822"/>
              </p:ext>
            </p:extLst>
          </p:nvPr>
        </p:nvGraphicFramePr>
        <p:xfrm>
          <a:off x="988667" y="4497075"/>
          <a:ext cx="4284297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937">
                  <a:extLst>
                    <a:ext uri="{9D8B030D-6E8A-4147-A177-3AD203B41FA5}">
                      <a16:colId xmlns:a16="http://schemas.microsoft.com/office/drawing/2014/main" val="3291735884"/>
                    </a:ext>
                  </a:extLst>
                </a:gridCol>
                <a:gridCol w="595135">
                  <a:extLst>
                    <a:ext uri="{9D8B030D-6E8A-4147-A177-3AD203B41FA5}">
                      <a16:colId xmlns:a16="http://schemas.microsoft.com/office/drawing/2014/main" val="4171589507"/>
                    </a:ext>
                  </a:extLst>
                </a:gridCol>
                <a:gridCol w="956916">
                  <a:extLst>
                    <a:ext uri="{9D8B030D-6E8A-4147-A177-3AD203B41FA5}">
                      <a16:colId xmlns:a16="http://schemas.microsoft.com/office/drawing/2014/main" val="1455526070"/>
                    </a:ext>
                  </a:extLst>
                </a:gridCol>
                <a:gridCol w="832684">
                  <a:extLst>
                    <a:ext uri="{9D8B030D-6E8A-4147-A177-3AD203B41FA5}">
                      <a16:colId xmlns:a16="http://schemas.microsoft.com/office/drawing/2014/main" val="791900034"/>
                    </a:ext>
                  </a:extLst>
                </a:gridCol>
                <a:gridCol w="1308625">
                  <a:extLst>
                    <a:ext uri="{9D8B030D-6E8A-4147-A177-3AD203B41FA5}">
                      <a16:colId xmlns:a16="http://schemas.microsoft.com/office/drawing/2014/main" val="1547669974"/>
                    </a:ext>
                  </a:extLst>
                </a:gridCol>
              </a:tblGrid>
              <a:tr h="2560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d</a:t>
                      </a:r>
                      <a:r>
                        <a:rPr lang="en-US" sz="1200" dirty="0">
                          <a:effectLst/>
                        </a:rPr>
                        <a:t> (nm)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λ (µm)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Re( </a:t>
                      </a:r>
                      <a:r>
                        <a:rPr lang="el-GR" sz="1200" dirty="0" smtClean="0">
                          <a:effectLst/>
                        </a:rPr>
                        <a:t>ε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Im</a:t>
                      </a:r>
                      <a:r>
                        <a:rPr lang="en-US" sz="1200" dirty="0" smtClean="0">
                          <a:effectLst/>
                        </a:rPr>
                        <a:t>(</a:t>
                      </a:r>
                      <a:r>
                        <a:rPr lang="el-GR" sz="1200" dirty="0" smtClean="0">
                          <a:effectLst/>
                        </a:rPr>
                        <a:t>ε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(</a:t>
                      </a:r>
                      <a:r>
                        <a:rPr lang="ru-RU" sz="1200" dirty="0" err="1">
                          <a:effectLst/>
                        </a:rPr>
                        <a:t>Drude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model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9277149"/>
                  </a:ext>
                </a:extLst>
              </a:tr>
              <a:tr h="2493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-21±</a:t>
                      </a:r>
                      <a:r>
                        <a:rPr lang="en-US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0.4±0.2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-1070+ i·1607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116174"/>
                  </a:ext>
                </a:extLst>
              </a:tr>
              <a:tr h="2493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r>
                        <a:rPr lang="ru-RU" sz="1200">
                          <a:effectLst/>
                        </a:rPr>
                        <a:t>±</a:t>
                      </a:r>
                      <a:r>
                        <a:rPr lang="en-US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700</a:t>
                      </a:r>
                      <a:r>
                        <a:rPr lang="ru-RU" sz="1200">
                          <a:effectLst/>
                        </a:rPr>
                        <a:t>±</a:t>
                      </a:r>
                      <a:r>
                        <a:rPr lang="en-US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-40+i·85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68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8161</TotalTime>
  <Words>382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MathType 6.0 Equation</vt:lpstr>
      <vt:lpstr>ТГц плазмонная рефрактометрия композитных слоев из графеновых наночастиц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Vasiliy V. Gerasimov</cp:lastModifiedBy>
  <cp:revision>666</cp:revision>
  <cp:lastPrinted>2020-01-14T01:52:00Z</cp:lastPrinted>
  <dcterms:created xsi:type="dcterms:W3CDTF">2019-05-20T10:35:54Z</dcterms:created>
  <dcterms:modified xsi:type="dcterms:W3CDTF">2024-11-19T06:15:19Z</dcterms:modified>
</cp:coreProperties>
</file>