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03" y="1590622"/>
            <a:ext cx="6172200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lang="ru-RU" sz="1400" b="1" i="1" noProof="0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Ю.А. </a:t>
            </a:r>
            <a:r>
              <a:rPr lang="ru-RU" sz="1400" b="1" i="1" noProof="0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Роговский</a:t>
            </a:r>
            <a:r>
              <a:rPr lang="ru-RU" sz="1400" b="1" i="1" noProof="0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коллаборация ВЭПП-2000, коллектив ИЯФ СО РАН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80347" y="5839030"/>
            <a:ext cx="8139121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dirty="0" smtClean="0"/>
              <a:t>I.A</a:t>
            </a:r>
            <a:r>
              <a:rPr lang="en-US" sz="1050" dirty="0"/>
              <a:t>. Koop et al. (VEPP-2000 Collaboration) Operation experience at VEPP-2000 collider over last 10 years. // «XXIV </a:t>
            </a:r>
            <a:r>
              <a:rPr lang="ru-RU" sz="1050" dirty="0"/>
              <a:t>Харитоновские тематические научные чтения» (2024), </a:t>
            </a:r>
            <a:r>
              <a:rPr lang="en-US" sz="1050" dirty="0"/>
              <a:t>ISBN 978-5-9515-0573-6, </a:t>
            </a:r>
            <a:r>
              <a:rPr lang="ru-RU" sz="1050" dirty="0" err="1"/>
              <a:t>импакт</a:t>
            </a:r>
            <a:r>
              <a:rPr lang="ru-RU" sz="1050" dirty="0"/>
              <a:t>-фактор 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dirty="0"/>
              <a:t>Ю. </a:t>
            </a:r>
            <a:r>
              <a:rPr lang="ru-RU" sz="1050" dirty="0" err="1"/>
              <a:t>Роговский</a:t>
            </a:r>
            <a:r>
              <a:rPr lang="ru-RU" sz="1050" dirty="0"/>
              <a:t> и др. (</a:t>
            </a:r>
            <a:r>
              <a:rPr lang="en-US" sz="1050" dirty="0"/>
              <a:t>VEPP-2000 Collaboration) “</a:t>
            </a:r>
            <a:r>
              <a:rPr lang="ru-RU" sz="1050" dirty="0"/>
              <a:t>Набор целевого интеграла светимости на </a:t>
            </a:r>
            <a:r>
              <a:rPr lang="ru-RU" sz="1050" dirty="0" err="1"/>
              <a:t>коллайдере</a:t>
            </a:r>
            <a:r>
              <a:rPr lang="ru-RU" sz="1050" dirty="0"/>
              <a:t> ВЭПП-2000 и дальнейшие планы”, в материалах конференции «</a:t>
            </a:r>
            <a:r>
              <a:rPr lang="en-US" sz="1050" dirty="0"/>
              <a:t>XV </a:t>
            </a:r>
            <a:r>
              <a:rPr lang="ru-RU" sz="1050" dirty="0"/>
              <a:t>Международный семинар по проблематике ускорителей заряженных частиц памяти проф. В.В. Саранцева» (2023), </a:t>
            </a:r>
            <a:r>
              <a:rPr lang="ru-RU" sz="1050" dirty="0" err="1"/>
              <a:t>импакт</a:t>
            </a:r>
            <a:r>
              <a:rPr lang="ru-RU" sz="1050" dirty="0"/>
              <a:t>-фактор 1.041</a:t>
            </a:r>
            <a:r>
              <a:rPr lang="ru-RU" sz="1050" dirty="0" smtClean="0"/>
              <a:t>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80347" y="1883986"/>
            <a:ext cx="8206853" cy="3949547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 Весной 2024 г. на российском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коллайдере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ВЭПП-2000 Института ядерной физики им. Г.И.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Будкера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СО РАН (ИЯФ СО РАН) была достигнута интегральная светимость – 1 обратный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фемтобарн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(1 фб-1) в каждом эксперименте – СНД и КМД-3. Эта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величина характеризует количество зарегистрированных событий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, использованных для изучения процессов в физике элементарных частиц при аннигиляции электрона и позитрона. Проект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ВЭПП-2000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был разработан в ИЯФ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90-е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гг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XX в. для продолжения физической программы предшественника –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коллайдера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ВЭПП-2М, но уже на большей энергии (до 2-х ГэВ в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сцм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.) и большей светимости. К большой светимости, проектное значение которой для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ВЭПП-2000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было заложено еще в начале работ и составило один обратный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фемтобарн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, коллектив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ИЯФ шел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несколько лет. За эти годы не только сам комплекс ВЭПП-2000 прошел неоднократную модернизацию, но также был введен в строй Инжекционный комплекс (ИК) – мощный источник пучков заряженных частиц. Работа всего коллектива ИЯФ позволили ежегодно и существенно увеличивать темп набора статистики (см. рисунок 1) и достигнуть высоких научных результатов. Благодаря набранному интегралу 1 фб-1 более 10 результатов, полученных на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коллайдере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ВЭПП-2000, определяют современный уровень знаний свойств элементарных частиц, а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сам ВЭПП-2000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вступил в элитный клуб фабрик элементарных частиц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1094891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Набор целевого интеграл светимости 1 фб-1 на </a:t>
            </a:r>
            <a:r>
              <a:rPr lang="ru-RU" sz="1800" b="1" dirty="0" err="1" smtClean="0">
                <a:solidFill>
                  <a:srgbClr val="18397A"/>
                </a:solidFill>
              </a:rPr>
              <a:t>коллайдере</a:t>
            </a:r>
            <a:r>
              <a:rPr lang="ru-RU" sz="1800" b="1" dirty="0" smtClean="0">
                <a:solidFill>
                  <a:srgbClr val="18397A"/>
                </a:solidFill>
              </a:rPr>
              <a:t> ВЭПП-2000</a:t>
            </a:r>
            <a:br>
              <a:rPr lang="ru-RU" sz="1800" b="1" dirty="0" smtClean="0">
                <a:solidFill>
                  <a:srgbClr val="18397A"/>
                </a:solidFill>
              </a:rPr>
            </a:br>
            <a:r>
              <a:rPr lang="ru-RU" sz="1800" b="1" dirty="0" smtClean="0">
                <a:solidFill>
                  <a:srgbClr val="18397A"/>
                </a:solidFill>
              </a:rPr>
              <a:t>в диапазоне энергий 160-1000 МэВ в пучке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753528" y="6110962"/>
            <a:ext cx="28194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Рисунок 2: Достигнутая </a:t>
            </a:r>
            <a:r>
              <a:rPr lang="ru-RU" sz="900" dirty="0"/>
              <a:t>светимость </a:t>
            </a:r>
            <a:r>
              <a:rPr lang="ru-RU" sz="900" dirty="0" smtClean="0"/>
              <a:t>(максимальные 10%) на </a:t>
            </a:r>
            <a:r>
              <a:rPr lang="ru-RU" sz="900" dirty="0" err="1"/>
              <a:t>коллайдере</a:t>
            </a:r>
            <a:r>
              <a:rPr lang="ru-RU" sz="900" dirty="0"/>
              <a:t> ВЭПП-2000 </a:t>
            </a:r>
            <a:endParaRPr lang="ru-RU" sz="900" dirty="0" smtClean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5FD35A-9CBF-4DB4-B5E8-D3708B9B2B41}"/>
              </a:ext>
            </a:extLst>
          </p:cNvPr>
          <p:cNvSpPr/>
          <p:nvPr/>
        </p:nvSpPr>
        <p:spPr>
          <a:xfrm>
            <a:off x="753527" y="3669673"/>
            <a:ext cx="3003027" cy="377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Рисунок 1: Распределение </a:t>
            </a:r>
            <a:r>
              <a:rPr lang="ru-RU" sz="900" dirty="0"/>
              <a:t>набранного интеграла светимости по годам </a:t>
            </a:r>
            <a:r>
              <a:rPr lang="ru-RU" sz="900" dirty="0" smtClean="0"/>
              <a:t>работы </a:t>
            </a:r>
            <a:r>
              <a:rPr lang="ru-RU" sz="900" dirty="0"/>
              <a:t>на </a:t>
            </a:r>
            <a:r>
              <a:rPr lang="ru-RU" sz="900" dirty="0" err="1"/>
              <a:t>коллайдере</a:t>
            </a:r>
            <a:r>
              <a:rPr lang="ru-RU" sz="900" dirty="0"/>
              <a:t> </a:t>
            </a:r>
            <a:r>
              <a:rPr lang="ru-RU" sz="900" dirty="0" smtClean="0"/>
              <a:t>ВЭПП-2000  </a:t>
            </a:r>
            <a:endParaRPr lang="en-US" sz="900" dirty="0"/>
          </a:p>
        </p:txBody>
      </p:sp>
      <p:pic>
        <p:nvPicPr>
          <p:cNvPr id="14" name="Рисунок 13" descr="C:\Users\pult\AppData\Local\Microsoft\Windows\INetCache\Content.Word\lumicollect_2024_integral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80" y="1877649"/>
            <a:ext cx="2924175" cy="167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 descr="C:\Users\pult\AppData\Local\Microsoft\Windows\INetCache\Content.Word\lumi_dep_loglog_2024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34" y="4216400"/>
            <a:ext cx="3141133" cy="18735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8159</TotalTime>
  <Words>361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Набор целевого интеграл светимости 1 фб-1 на коллайдере ВЭПП-2000 в диапазоне энергий 160-1000 МэВ в пучке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664</cp:revision>
  <cp:lastPrinted>2020-01-14T01:52:00Z</cp:lastPrinted>
  <dcterms:created xsi:type="dcterms:W3CDTF">2019-05-20T10:35:54Z</dcterms:created>
  <dcterms:modified xsi:type="dcterms:W3CDTF">2024-12-04T12:47:32Z</dcterms:modified>
</cp:coreProperties>
</file>