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3.jpeg" ContentType="image/jpeg"/>
  <Override PartName="/ppt/media/image2.gif" ContentType="image/gif"/>
  <Override PartName="/ppt/media/image4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>
    <p:sldRg st="1" end="1"/>
  </p:showPr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B4EC5D0-7F91-42C6-8B5D-B55DC81F276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90B40FC-6C99-46A8-9413-5058935071A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72CA819-B080-42C4-911F-F7B66CF2BCE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9728540-DB71-421F-B2F5-84313E3F21F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FE2DFC5-43EC-4C5F-B22E-F6D0E549CDB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2F50F31-6C3B-4A59-B66D-6AD25132E00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ED254D4-4E02-462C-AB8A-7E8616F41F2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831964C-C659-414B-B9F5-713DC2E5B11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B9E11E1-3BD4-425C-809E-24C60E0BFED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4F6FA28-A125-49EB-9CCC-16D0026B8D5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D9472BA-EBDD-4BA0-8CA4-1AA180D7111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9C1116C-EF40-472D-9095-86BB013513C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Рисунок 6" descr=""/>
          <p:cNvPicPr/>
          <p:nvPr/>
        </p:nvPicPr>
        <p:blipFill>
          <a:blip r:embed="rId2"/>
          <a:stretch/>
        </p:blipFill>
        <p:spPr>
          <a:xfrm>
            <a:off x="237240" y="663840"/>
            <a:ext cx="400320" cy="392040"/>
          </a:xfrm>
          <a:prstGeom prst="rect">
            <a:avLst/>
          </a:prstGeom>
          <a:ln w="0">
            <a:noFill/>
          </a:ln>
        </p:spPr>
      </p:pic>
      <p:cxnSp>
        <p:nvCxnSpPr>
          <p:cNvPr id="1" name="Прямая соединительная линия 7"/>
          <p:cNvCxnSpPr/>
          <p:nvPr/>
        </p:nvCxnSpPr>
        <p:spPr>
          <a:xfrm>
            <a:off x="438120" y="1228320"/>
            <a:ext cx="1440" cy="5631120"/>
          </a:xfrm>
          <a:prstGeom prst="straightConnector1">
            <a:avLst/>
          </a:prstGeom>
          <a:ln w="25400">
            <a:solidFill>
              <a:srgbClr val="1b4089"/>
            </a:solidFill>
            <a:round/>
          </a:ln>
        </p:spPr>
      </p:cxnSp>
      <p:cxnSp>
        <p:nvCxnSpPr>
          <p:cNvPr id="2" name="Прямая соединительная линия 8"/>
          <p:cNvCxnSpPr/>
          <p:nvPr/>
        </p:nvCxnSpPr>
        <p:spPr>
          <a:xfrm>
            <a:off x="438120" y="0"/>
            <a:ext cx="1440" cy="496440"/>
          </a:xfrm>
          <a:prstGeom prst="straightConnector1">
            <a:avLst/>
          </a:prstGeom>
          <a:ln w="25400">
            <a:solidFill>
              <a:srgbClr val="1b4089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5A873DE6-58FE-4059-A662-116861B0B832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s://doi.org/10.18429/JACoW-IBIC2024&quot; /t &quot;_blank" TargetMode="External"/><Relationship Id="rId2" Type="http://schemas.openxmlformats.org/officeDocument/2006/relationships/hyperlink" Target="https://doi.org/10.18429/JACoW-IBIC2024-THP61&quot; /t &quot;_blank" TargetMode="External"/><Relationship Id="rId3" Type="http://schemas.openxmlformats.org/officeDocument/2006/relationships/image" Target="../media/image2.gif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4.png"/><Relationship Id="rId7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Заголовок 3"/>
          <p:cNvSpPr/>
          <p:nvPr/>
        </p:nvSpPr>
        <p:spPr>
          <a:xfrm>
            <a:off x="1620000" y="0"/>
            <a:ext cx="10268640" cy="1056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2400" spc="-1" strike="noStrike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Будкера Сибирского отделения Российской академии наук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Прямоугольник 7"/>
          <p:cNvSpPr/>
          <p:nvPr/>
        </p:nvSpPr>
        <p:spPr>
          <a:xfrm>
            <a:off x="6120000" y="1620000"/>
            <a:ext cx="5218920" cy="51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i="1" lang="ru-RU" sz="1400" spc="-1" strike="noStrike">
                <a:solidFill>
                  <a:srgbClr val="1b4089"/>
                </a:solidFill>
                <a:latin typeface="Calibri"/>
                <a:ea typeface="Verdana"/>
              </a:rPr>
              <a:t>Авторы: В.Е. Блинов, В.В. Каминскии, В.Н. Кудрявцев, С.А. Никитин, И.Б. Николаев, П.А. Пиминов, Л.И. Шехтман.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TextBox 9"/>
          <p:cNvSpPr/>
          <p:nvPr/>
        </p:nvSpPr>
        <p:spPr>
          <a:xfrm>
            <a:off x="6399000" y="5570280"/>
            <a:ext cx="5480280" cy="72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Noto Sans CJK SC"/>
              </a:rPr>
              <a:t>Публикация:</a:t>
            </a:r>
            <a:r>
              <a:rPr b="1" lang="en-US" sz="1050" spc="-1" strike="noStrike">
                <a:solidFill>
                  <a:srgbClr val="163470"/>
                </a:solidFill>
                <a:latin typeface="Calibri"/>
                <a:ea typeface="Noto Sans CJK SC"/>
              </a:rPr>
              <a:t> </a:t>
            </a:r>
            <a:r>
              <a:rPr b="1" i="1" lang="en-US" sz="105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 </a:t>
            </a:r>
            <a:r>
              <a:rPr b="0" i="1" lang="en-US" sz="105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V.V. Kaminskiy, V.E. Blinov, V.N. Kudryavtsev, S.A. Nikitin, I.B. Nikolaev, P.A. Piminov, L.I. Shekhtman "Laser polarimeter at VEPP-4M collider" Материалы 13th International Beam Instrumentation Conference (IBIC 2024), Beijing, China, 9-13th September 2024, </a:t>
            </a:r>
            <a:r>
              <a:rPr b="0" i="1" lang="en-US" sz="1050" spc="-1" strike="noStrike">
                <a:solidFill>
                  <a:srgbClr val="163470"/>
                </a:solidFill>
                <a:latin typeface="Calibri"/>
                <a:ea typeface="Noto Sans CJK SC"/>
              </a:rPr>
              <a:t>ISBN: 978-3-95450-249-3, ISSN: 2673-5350,  DOI: </a:t>
            </a:r>
            <a:r>
              <a:rPr b="0" i="1" lang="en-US" sz="1050" spc="-1" strike="noStrike" u="sng">
                <a:solidFill>
                  <a:srgbClr val="0563c1"/>
                </a:solidFill>
                <a:uFillTx/>
                <a:latin typeface="Calibri"/>
                <a:ea typeface="Noto Sans CJK SC"/>
                <a:hlinkClick r:id="rId1"/>
              </a:rPr>
              <a:t>10.18429/JACoW-IBIC2024</a:t>
            </a:r>
            <a:r>
              <a:rPr b="0" i="1" lang="en-US" sz="1050" spc="-1" strike="noStrike">
                <a:solidFill>
                  <a:srgbClr val="000000"/>
                </a:solidFill>
                <a:latin typeface="Calibri"/>
                <a:ea typeface="Noto Sans CJK SC"/>
              </a:rPr>
              <a:t>, </a:t>
            </a:r>
            <a:r>
              <a:rPr b="0" i="1" lang="en-US" sz="1050" spc="-1" strike="noStrike" u="sng">
                <a:solidFill>
                  <a:srgbClr val="0563c1"/>
                </a:solidFill>
                <a:uFillTx/>
                <a:latin typeface="Calibri"/>
                <a:ea typeface="Noto Sans CJK SC"/>
                <a:hlinkClick r:id="rId2"/>
              </a:rPr>
              <a:t>THP61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TextBox 12"/>
          <p:cNvSpPr/>
          <p:nvPr/>
        </p:nvSpPr>
        <p:spPr>
          <a:xfrm>
            <a:off x="6480000" y="1768680"/>
            <a:ext cx="5372280" cy="363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ru-RU" sz="1600" spc="-1" strike="noStrike">
                <a:solidFill>
                  <a:schemeClr val="accent1">
                    <a:lumMod val="75000"/>
                  </a:schemeClr>
                </a:solidFill>
                <a:latin typeface="Times New Roman"/>
                <a:ea typeface="Noto Sans CJK SC"/>
              </a:rPr>
              <a:t>Лазерный поляриметр введен в эксплуатацию и успешно применен в эксперименте по измерению массы Y(1S) мезона в 2024 году.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ru-RU" sz="1600" spc="-1" strike="noStrike">
                <a:solidFill>
                  <a:schemeClr val="accent1">
                    <a:lumMod val="75000"/>
                  </a:schemeClr>
                </a:solidFill>
                <a:latin typeface="Times New Roman"/>
                <a:ea typeface="Noto Sans CJK SC"/>
              </a:rPr>
              <a:t>Система позволяет выполнить до 7 измерений энергии на одних пучках непосредственно во время набора данных детектором КЕДР.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ru-RU" sz="1600" spc="-1" strike="noStrike">
                <a:solidFill>
                  <a:schemeClr val="accent1">
                    <a:lumMod val="75000"/>
                  </a:schemeClr>
                </a:solidFill>
                <a:latin typeface="Times New Roman"/>
                <a:ea typeface="Noto Sans CJK SC"/>
              </a:rPr>
              <a:t>В эксперименте по измерению массы Y(1S) мезона было выполнено 489 успешных калибровок энергии.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marL="216000" indent="-216000">
              <a:lnSpc>
                <a:spcPct val="100000"/>
              </a:lnSpc>
              <a:spcBef>
                <a:spcPts val="567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ru-RU" sz="1600" spc="-1" strike="noStrike">
                <a:solidFill>
                  <a:schemeClr val="accent1">
                    <a:lumMod val="75000"/>
                  </a:schemeClr>
                </a:solidFill>
                <a:latin typeface="Times New Roman"/>
                <a:ea typeface="Noto Sans CJK SC"/>
              </a:rPr>
              <a:t>Лучшая в мире точность измерения энергии пучка вблизи Y(1S) пика  </a:t>
            </a:r>
            <a:r>
              <a:rPr b="1" lang="ru-RU" sz="1600" spc="-1" strike="noStrike">
                <a:solidFill>
                  <a:schemeClr val="accent1">
                    <a:lumMod val="75000"/>
                  </a:schemeClr>
                </a:solidFill>
                <a:latin typeface="Times New Roman"/>
                <a:ea typeface="Noto Sans CJK SC"/>
              </a:rPr>
              <a:t>( 6·10</a:t>
            </a:r>
            <a:r>
              <a:rPr b="1" lang="ru-RU" sz="1600" spc="-1" strike="noStrike" baseline="33000">
                <a:solidFill>
                  <a:schemeClr val="accent1">
                    <a:lumMod val="75000"/>
                  </a:schemeClr>
                </a:solidFill>
                <a:latin typeface="Times New Roman"/>
                <a:ea typeface="Noto Sans CJK SC"/>
              </a:rPr>
              <a:t>-6  </a:t>
            </a:r>
            <a:r>
              <a:rPr b="1" lang="ru-RU" sz="1600" spc="-1" strike="noStrike">
                <a:solidFill>
                  <a:schemeClr val="accent1">
                    <a:lumMod val="75000"/>
                  </a:schemeClr>
                </a:solidFill>
                <a:latin typeface="Times New Roman"/>
                <a:ea typeface="Noto Sans CJK SC"/>
              </a:rPr>
              <a:t>или  30 кэВ)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Rectangle 7"/>
          <p:cNvSpPr/>
          <p:nvPr/>
        </p:nvSpPr>
        <p:spPr>
          <a:xfrm>
            <a:off x="0" y="-184680"/>
            <a:ext cx="183240" cy="36792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wrap="none" lIns="90000" rIns="90000" tIns="45000" bIns="45000" anchor="ctr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Calibri"/>
              <a:ea typeface="DejaVu Sans"/>
            </a:endParaRPr>
          </a:p>
        </p:txBody>
      </p:sp>
      <p:pic>
        <p:nvPicPr>
          <p:cNvPr id="49" name="Picture 2" descr="D:\Архив\Лого ИЯФ\++ logo BINP new bold blue Прозрачный.gif"/>
          <p:cNvPicPr/>
          <p:nvPr/>
        </p:nvPicPr>
        <p:blipFill>
          <a:blip r:embed="rId3"/>
          <a:stretch/>
        </p:blipFill>
        <p:spPr>
          <a:xfrm>
            <a:off x="720000" y="60480"/>
            <a:ext cx="722160" cy="865080"/>
          </a:xfrm>
          <a:prstGeom prst="rect">
            <a:avLst/>
          </a:prstGeom>
          <a:ln w="0">
            <a:noFill/>
          </a:ln>
        </p:spPr>
      </p:pic>
      <p:sp>
        <p:nvSpPr>
          <p:cNvPr id="50" name=""/>
          <p:cNvSpPr/>
          <p:nvPr/>
        </p:nvSpPr>
        <p:spPr>
          <a:xfrm>
            <a:off x="1080000" y="926280"/>
            <a:ext cx="10438920" cy="60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000000"/>
                </a:solidFill>
                <a:latin typeface="Arial"/>
                <a:ea typeface="Noto Sans CJK SC"/>
              </a:rPr>
              <a:t>Лазерный поляриметр для прецизионного измерения энергии коллайдера ВЭПП-4 в экспериментах с детектором КЕДР.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1" name="" descr=""/>
          <p:cNvPicPr/>
          <p:nvPr/>
        </p:nvPicPr>
        <p:blipFill>
          <a:blip r:embed="rId4"/>
          <a:stretch/>
        </p:blipFill>
        <p:spPr>
          <a:xfrm>
            <a:off x="720000" y="1696320"/>
            <a:ext cx="5325840" cy="1902960"/>
          </a:xfrm>
          <a:prstGeom prst="rect">
            <a:avLst/>
          </a:prstGeom>
          <a:ln w="0">
            <a:noFill/>
          </a:ln>
        </p:spPr>
      </p:pic>
      <p:sp>
        <p:nvSpPr>
          <p:cNvPr id="52" name=""/>
          <p:cNvSpPr/>
          <p:nvPr/>
        </p:nvSpPr>
        <p:spPr>
          <a:xfrm>
            <a:off x="1279800" y="3600000"/>
            <a:ext cx="3399480" cy="25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Arial"/>
                <a:ea typeface="DejaVu Sans"/>
              </a:rPr>
              <a:t>Схема установки «Лазерный поляриметр»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"/>
          <p:cNvSpPr/>
          <p:nvPr/>
        </p:nvSpPr>
        <p:spPr>
          <a:xfrm>
            <a:off x="1080000" y="5760000"/>
            <a:ext cx="4071600" cy="43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Arial"/>
                <a:ea typeface="DejaVu Sans"/>
              </a:rPr>
              <a:t>Многократные измерения энергии пучка «Лазерным поляриметром» во время набора данных детектором КЕДР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100" spc="-1" strike="noStrike">
                <a:solidFill>
                  <a:srgbClr val="000000"/>
                </a:solidFill>
                <a:latin typeface="Arial"/>
                <a:ea typeface="DejaVu Sans"/>
              </a:rPr>
              <a:t>в эксперименте по измерению массы Y(1S) мезона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" name="" descr=""/>
          <p:cNvPicPr/>
          <p:nvPr/>
        </p:nvPicPr>
        <p:blipFill>
          <a:blip r:embed="rId5"/>
          <a:stretch/>
        </p:blipFill>
        <p:spPr>
          <a:xfrm>
            <a:off x="540000" y="4123080"/>
            <a:ext cx="5220000" cy="1456200"/>
          </a:xfrm>
          <a:prstGeom prst="rect">
            <a:avLst/>
          </a:prstGeom>
          <a:ln w="0">
            <a:noFill/>
          </a:ln>
        </p:spPr>
      </p:pic>
      <p:pic>
        <p:nvPicPr>
          <p:cNvPr id="55" name="" descr=""/>
          <p:cNvPicPr/>
          <p:nvPr/>
        </p:nvPicPr>
        <p:blipFill>
          <a:blip r:embed="rId6"/>
          <a:stretch/>
        </p:blipFill>
        <p:spPr>
          <a:xfrm>
            <a:off x="540000" y="4123080"/>
            <a:ext cx="5865120" cy="1636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8196</TotalTime>
  <Application>LibreOffice/7.4.7.2$Linux_X86_64 LibreOffice_project/40$Build-2</Application>
  <AppVersion>15.0000</AppVersion>
  <Words>324</Words>
  <Paragraphs>10</Paragraphs>
  <Company>diakov.net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2019-05-20T10:35:54Z</dcterms:created>
  <dc:creator>Анастасия Голышева</dc:creator>
  <dc:description/>
  <dc:language>ru-RU</dc:language>
  <cp:lastModifiedBy/>
  <cp:lastPrinted>2020-01-14T01:52:00Z</cp:lastPrinted>
  <dcterms:modified xsi:type="dcterms:W3CDTF">2024-11-29T16:04:39Z</dcterms:modified>
  <cp:revision>664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Широкоэкранный</vt:lpwstr>
  </property>
  <property fmtid="{D5CDD505-2E9C-101B-9397-08002B2CF9AE}" pid="3" name="Slides">
    <vt:i4>1</vt:i4>
  </property>
</Properties>
</file>