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3" d="100"/>
          <a:sy n="113" d="100"/>
        </p:scale>
        <p:origin x="1098" y="96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25.11.2024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25.11.2024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Федеральное государственное бюджетное учреждение науки 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СО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РАН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47713" y="1644445"/>
            <a:ext cx="10042775" cy="95410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algn="just">
              <a:defRPr/>
            </a:pP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Авторы:</a:t>
            </a:r>
            <a:r>
              <a:rPr kumimoji="0" lang="ru-RU" sz="1400" b="1" i="1" u="none" strike="noStrike" kern="1200" cap="none" spc="0" normalizeH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lang="ru-RU" sz="1400" b="1" dirty="0" smtClean="0"/>
              <a:t>М.И</a:t>
            </a:r>
            <a:r>
              <a:rPr lang="ru-RU" sz="1400" b="1" dirty="0" smtClean="0"/>
              <a:t>. </a:t>
            </a:r>
            <a:r>
              <a:rPr lang="ru-RU" sz="1400" b="1" dirty="0" err="1" smtClean="0"/>
              <a:t>Брызгунов,А.В</a:t>
            </a:r>
            <a:r>
              <a:rPr lang="ru-RU" sz="1400" b="1" dirty="0" smtClean="0"/>
              <a:t>. </a:t>
            </a:r>
            <a:r>
              <a:rPr lang="ru-RU" sz="1400" b="1" dirty="0" err="1" smtClean="0"/>
              <a:t>Бублей</a:t>
            </a:r>
            <a:r>
              <a:rPr lang="ru-RU" sz="1400" b="1" dirty="0" smtClean="0"/>
              <a:t>, Н.С</a:t>
            </a:r>
            <a:r>
              <a:rPr lang="ru-RU" sz="1400" b="1" dirty="0" smtClean="0"/>
              <a:t>. </a:t>
            </a:r>
            <a:r>
              <a:rPr lang="ru-RU" sz="1400" b="1" dirty="0" err="1" smtClean="0"/>
              <a:t>Диканский</a:t>
            </a:r>
            <a:r>
              <a:rPr lang="ru-RU" sz="1400" b="1" dirty="0"/>
              <a:t>, В.А.Лебедев, И.Н. Мешков, Н.</a:t>
            </a:r>
            <a:r>
              <a:rPr lang="en-US" sz="1400" b="1" dirty="0"/>
              <a:t>C</a:t>
            </a:r>
            <a:r>
              <a:rPr lang="ru-RU" sz="1400" b="1" dirty="0"/>
              <a:t>.Кремнев, А.Н</a:t>
            </a:r>
            <a:r>
              <a:rPr lang="ru-RU" sz="1400" b="1" dirty="0" smtClean="0"/>
              <a:t>. Скринский, Б.Н</a:t>
            </a:r>
            <a:r>
              <a:rPr lang="ru-RU" sz="1400" b="1" dirty="0"/>
              <a:t>. </a:t>
            </a:r>
            <a:r>
              <a:rPr lang="ru-RU" sz="1400" b="1" dirty="0" err="1"/>
              <a:t>Сухина</a:t>
            </a:r>
            <a:r>
              <a:rPr lang="ru-RU" sz="1400" b="1" dirty="0"/>
              <a:t>, В.В</a:t>
            </a:r>
            <a:r>
              <a:rPr lang="ru-RU" sz="1400" b="1" dirty="0" smtClean="0"/>
              <a:t>. </a:t>
            </a:r>
            <a:r>
              <a:rPr lang="ru-RU" sz="1400" b="1" dirty="0" err="1" smtClean="0"/>
              <a:t>Пархомчук</a:t>
            </a:r>
            <a:r>
              <a:rPr lang="ru-RU" sz="1400" b="1" dirty="0"/>
              <a:t>, Д.В</a:t>
            </a:r>
            <a:r>
              <a:rPr lang="ru-RU" sz="1400" b="1" dirty="0" smtClean="0"/>
              <a:t>. </a:t>
            </a:r>
            <a:r>
              <a:rPr lang="ru-RU" sz="1400" b="1" dirty="0" err="1" smtClean="0"/>
              <a:t>Пестриков</a:t>
            </a:r>
            <a:r>
              <a:rPr lang="ru-RU" sz="1400" b="1" dirty="0"/>
              <a:t>, В.Б. Рева</a:t>
            </a:r>
            <a:endParaRPr lang="ru-RU" sz="1400" dirty="0"/>
          </a:p>
          <a:p>
            <a:pPr algn="just">
              <a:defRPr/>
            </a:pPr>
            <a:endParaRPr lang="ru-RU" sz="1400" dirty="0"/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20" y="5744648"/>
            <a:ext cx="11442818" cy="73866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Публикации: </a:t>
            </a: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050" dirty="0"/>
              <a:t>Брызгунов М И, </a:t>
            </a:r>
            <a:r>
              <a:rPr lang="ru-RU" sz="1050" dirty="0" err="1"/>
              <a:t>Бублей</a:t>
            </a:r>
            <a:r>
              <a:rPr lang="ru-RU" sz="1050" dirty="0"/>
              <a:t> А В, </a:t>
            </a:r>
            <a:r>
              <a:rPr lang="ru-RU" sz="1050" dirty="0" err="1"/>
              <a:t>Диканский</a:t>
            </a:r>
            <a:r>
              <a:rPr lang="ru-RU" sz="1050" dirty="0"/>
              <a:t> Н С, Мешков И Н, Кремнев Н С, </a:t>
            </a:r>
            <a:r>
              <a:rPr lang="ru-RU" sz="1050" dirty="0" err="1"/>
              <a:t>Скринский</a:t>
            </a:r>
            <a:r>
              <a:rPr lang="ru-RU" sz="1050" dirty="0"/>
              <a:t> А Н, </a:t>
            </a:r>
            <a:r>
              <a:rPr lang="ru-RU" sz="1050" dirty="0" err="1"/>
              <a:t>Сухина</a:t>
            </a:r>
            <a:r>
              <a:rPr lang="ru-RU" sz="1050" dirty="0"/>
              <a:t> Б Н, </a:t>
            </a:r>
            <a:r>
              <a:rPr lang="ru-RU" sz="1050" dirty="0" err="1"/>
              <a:t>Пархомчук</a:t>
            </a:r>
            <a:r>
              <a:rPr lang="ru-RU" sz="1050" dirty="0"/>
              <a:t> В </a:t>
            </a:r>
            <a:r>
              <a:rPr lang="ru-RU" sz="1050" dirty="0" err="1"/>
              <a:t>В</a:t>
            </a:r>
            <a:r>
              <a:rPr lang="ru-RU" sz="1050" dirty="0"/>
              <a:t>, </a:t>
            </a:r>
            <a:r>
              <a:rPr lang="ru-RU" sz="1050" dirty="0" err="1"/>
              <a:t>Пестриков</a:t>
            </a:r>
            <a:r>
              <a:rPr lang="ru-RU" sz="1050" dirty="0"/>
              <a:t> Д В, Рева В Б "Полвека развития электронного охлаждения в ИЯФ СО РАН" </a:t>
            </a:r>
            <a:r>
              <a:rPr lang="ru-RU" sz="1050" dirty="0" smtClean="0"/>
              <a:t>УФН, 11, 2024.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45087" y="2099589"/>
            <a:ext cx="6578607" cy="3200419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 algn="l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>
                <a:solidFill>
                  <a:srgbClr val="163470"/>
                </a:solidFill>
                <a:latin typeface="Calibri"/>
              </a:rPr>
              <a:t>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  </a:t>
            </a:r>
            <a:r>
              <a:rPr lang="ru-RU" sz="1600" dirty="0" smtClean="0">
                <a:solidFill>
                  <a:srgbClr val="163470"/>
                </a:solidFill>
              </a:rPr>
              <a:t>Секции </a:t>
            </a:r>
            <a:r>
              <a:rPr lang="ru-RU" sz="1600" dirty="0">
                <a:solidFill>
                  <a:srgbClr val="163470"/>
                </a:solidFill>
              </a:rPr>
              <a:t>охлаждения двух </a:t>
            </a:r>
            <a:r>
              <a:rPr lang="ru-RU" sz="1600" dirty="0" smtClean="0">
                <a:solidFill>
                  <a:srgbClr val="163470"/>
                </a:solidFill>
              </a:rPr>
              <a:t>колец </a:t>
            </a:r>
            <a:r>
              <a:rPr lang="ru-RU" sz="1600" dirty="0">
                <a:solidFill>
                  <a:srgbClr val="163470"/>
                </a:solidFill>
              </a:rPr>
              <a:t>расположены одна над другой и имеют длину около 6 м. Многие технические решения для этой СЭО были взяты из конструкции описанного выше высоковольтного охладителя </a:t>
            </a:r>
            <a:r>
              <a:rPr lang="en-US" sz="1600" dirty="0">
                <a:solidFill>
                  <a:srgbClr val="163470"/>
                </a:solidFill>
              </a:rPr>
              <a:t>COSY</a:t>
            </a:r>
            <a:r>
              <a:rPr lang="ru-RU" sz="1600" dirty="0">
                <a:solidFill>
                  <a:srgbClr val="163470"/>
                </a:solidFill>
              </a:rPr>
              <a:t>, однако часть решений потребовала серьезных доработок, связанных с особенностями данной системы. В частности, была существенно переработана конструкция высоковольтной системы и питающего ее каскадного трансформатора, поскольку простое масштабирование высоковольтной системы охладителя </a:t>
            </a:r>
            <a:r>
              <a:rPr lang="en-US" sz="1600" dirty="0">
                <a:solidFill>
                  <a:srgbClr val="163470"/>
                </a:solidFill>
              </a:rPr>
              <a:t>COSY</a:t>
            </a:r>
            <a:r>
              <a:rPr lang="ru-RU" sz="1600" dirty="0">
                <a:solidFill>
                  <a:srgbClr val="163470"/>
                </a:solidFill>
              </a:rPr>
              <a:t> на напряжение 2.5 МВ не позволяло получить требуемые параметры. Кроме того, расстояние между встречными ионными пучками в секциях охлаждения задано конструкцией самого </a:t>
            </a:r>
            <a:r>
              <a:rPr lang="ru-RU" sz="1600" dirty="0" err="1">
                <a:solidFill>
                  <a:srgbClr val="163470"/>
                </a:solidFill>
              </a:rPr>
              <a:t>коллайдера</a:t>
            </a:r>
            <a:r>
              <a:rPr lang="ru-RU" sz="1600" dirty="0">
                <a:solidFill>
                  <a:srgbClr val="163470"/>
                </a:solidFill>
              </a:rPr>
              <a:t> и составляет всего 320 мм, что потребовало существенно изменить конструкцию секции охлаждения и отказаться от решения, опробованного в разработанных ранее в СЭО </a:t>
            </a:r>
            <a:r>
              <a:rPr lang="ru-RU" sz="1600" dirty="0" smtClean="0">
                <a:solidFill>
                  <a:srgbClr val="163470"/>
                </a:solidFill>
              </a:rPr>
              <a:t>ИЯФ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19247" y="1417847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Статья «Полвека развития электронного охлаждения в ИЯФ СО РАН</a:t>
            </a:r>
            <a:endParaRPr lang="ru-RU" sz="1800" b="1" dirty="0">
              <a:solidFill>
                <a:srgbClr val="16347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3527" y="5300007"/>
            <a:ext cx="4642932" cy="43088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Наименование рисунка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__</a:t>
            </a:r>
            <a:r>
              <a:rPr lang="ru-RU" sz="1100" dirty="0" smtClean="0">
                <a:solidFill>
                  <a:srgbClr val="163470"/>
                </a:solidFill>
                <a:latin typeface="Calibri"/>
              </a:rPr>
              <a:t>Высоковольтная система охлаждения для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100" dirty="0" err="1" smtClean="0">
                <a:solidFill>
                  <a:srgbClr val="163470"/>
                </a:solidFill>
                <a:latin typeface="Calibri"/>
              </a:rPr>
              <a:t>коллайдера</a:t>
            </a:r>
            <a:r>
              <a:rPr lang="ru-RU" sz="1100" dirty="0" smtClean="0">
                <a:solidFill>
                  <a:srgbClr val="163470"/>
                </a:solidFill>
                <a:latin typeface="Calibri"/>
              </a:rPr>
              <a:t> НИКА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2" name="Рисунок 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0280" y="2428467"/>
            <a:ext cx="2905125" cy="2649220"/>
          </a:xfrm>
          <a:prstGeom prst="rect">
            <a:avLst/>
          </a:prstGeom>
        </p:spPr>
      </p:pic>
      <p:pic>
        <p:nvPicPr>
          <p:cNvPr id="14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207" y="18466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7929</TotalTime>
  <Words>196</Words>
  <Application>Microsoft Office PowerPoint</Application>
  <PresentationFormat>Широкоэкранный</PresentationFormat>
  <Paragraphs>10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Статья «Полвека развития электронного охлаждения в ИЯФ СО РАН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646</cp:revision>
  <cp:lastPrinted>2020-01-14T01:52:00Z</cp:lastPrinted>
  <dcterms:created xsi:type="dcterms:W3CDTF">2019-05-20T10:35:54Z</dcterms:created>
  <dcterms:modified xsi:type="dcterms:W3CDTF">2024-11-25T12:05:10Z</dcterms:modified>
</cp:coreProperties>
</file>