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97A"/>
    <a:srgbClr val="163470"/>
    <a:srgbClr val="455472"/>
    <a:srgbClr val="FF3300"/>
    <a:srgbClr val="F43F06"/>
    <a:srgbClr val="00CC00"/>
    <a:srgbClr val="ECE890"/>
    <a:srgbClr val="B5C9F1"/>
    <a:srgbClr val="1B408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11" d="100"/>
          <a:sy n="111" d="100"/>
        </p:scale>
        <p:origin x="1176" y="138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28.11.2024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28.11.2024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28.11.2024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28.11.2024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28.11.2024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30"/>
          <a:stretch/>
        </p:blipFill>
        <p:spPr bwMode="auto">
          <a:xfrm>
            <a:off x="1794712" y="3788409"/>
            <a:ext cx="3032515" cy="20263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095"/>
          <a:stretch/>
        </p:blipFill>
        <p:spPr bwMode="auto">
          <a:xfrm>
            <a:off x="1682623" y="1762025"/>
            <a:ext cx="3139543" cy="202638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наук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77177" y="1675292"/>
            <a:ext cx="4176623" cy="95410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: 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А. В.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Судников, 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А. Д. Беклемишев,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А. В. </a:t>
            </a:r>
            <a:r>
              <a:rPr lang="ru-RU" sz="1400" b="1" i="1" dirty="0" err="1" smtClean="0">
                <a:solidFill>
                  <a:srgbClr val="1B4089"/>
                </a:solidFill>
                <a:ea typeface="Verdana" pitchFamily="34" charset="0"/>
              </a:rPr>
              <a:t>Бурдаков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И. А. Иванов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А. А. </a:t>
            </a:r>
            <a:r>
              <a:rPr lang="ru-RU" sz="1400" b="1" i="1" dirty="0" err="1" smtClean="0">
                <a:solidFill>
                  <a:srgbClr val="1B4089"/>
                </a:solidFill>
                <a:ea typeface="Verdana" pitchFamily="34" charset="0"/>
              </a:rPr>
              <a:t>Инжеваткина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А. В. Кожевников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В. В. </a:t>
            </a:r>
            <a:r>
              <a:rPr lang="ru-RU" sz="1400" b="1" i="1" dirty="0" err="1" smtClean="0">
                <a:solidFill>
                  <a:srgbClr val="1B4089"/>
                </a:solidFill>
                <a:ea typeface="Verdana" pitchFamily="34" charset="0"/>
              </a:rPr>
              <a:t>Поступаев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М. С. Толкачёв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В. О. Устюжанин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И. С. Черноштанов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19445" y="5869827"/>
            <a:ext cx="5093021" cy="73866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</a:t>
            </a:r>
            <a:r>
              <a:rPr lang="ru-RU" sz="1050" b="1" i="0" dirty="0">
                <a:solidFill>
                  <a:srgbClr val="163470"/>
                </a:solidFill>
                <a:latin typeface="Calibri"/>
              </a:rPr>
              <a:t>я</a:t>
            </a: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1050" dirty="0"/>
              <a:t>A. V. </a:t>
            </a:r>
            <a:r>
              <a:rPr lang="en-US" sz="1050" dirty="0" err="1"/>
              <a:t>Sudnikov</a:t>
            </a:r>
            <a:r>
              <a:rPr lang="en-US" sz="1050" dirty="0"/>
              <a:t>, I. A. Ivanov, A. A. </a:t>
            </a:r>
            <a:r>
              <a:rPr lang="en-US" sz="1050" dirty="0" err="1"/>
              <a:t>Inzhevatkina</a:t>
            </a:r>
            <a:r>
              <a:rPr lang="en-US" sz="1050" dirty="0"/>
              <a:t>, A. V. </a:t>
            </a:r>
            <a:r>
              <a:rPr lang="en-US" sz="1050" dirty="0" err="1"/>
              <a:t>Kozhevnikov</a:t>
            </a:r>
            <a:r>
              <a:rPr lang="en-US" sz="1050" dirty="0"/>
              <a:t>, </a:t>
            </a:r>
            <a:r>
              <a:rPr lang="en-US" sz="1050" dirty="0" smtClean="0"/>
              <a:t>V.</a:t>
            </a:r>
            <a:r>
              <a:rPr lang="ru-RU" sz="1050" smtClean="0"/>
              <a:t> </a:t>
            </a:r>
            <a:r>
              <a:rPr lang="en-US" sz="1050" smtClean="0"/>
              <a:t>V</a:t>
            </a:r>
            <a:r>
              <a:rPr lang="en-US" sz="1050" dirty="0" smtClean="0"/>
              <a:t>.</a:t>
            </a:r>
            <a:r>
              <a:rPr lang="ru-RU" sz="1050" dirty="0" smtClean="0"/>
              <a:t> </a:t>
            </a:r>
            <a:r>
              <a:rPr lang="en-US" sz="1050" dirty="0" err="1" smtClean="0"/>
              <a:t>Postupaev</a:t>
            </a:r>
            <a:r>
              <a:rPr lang="en-US" sz="1050" dirty="0"/>
              <a:t>, </a:t>
            </a:r>
            <a:r>
              <a:rPr lang="en-US" sz="1050" dirty="0" smtClean="0"/>
              <a:t>M.</a:t>
            </a:r>
            <a:r>
              <a:rPr lang="ru-RU" sz="1050" dirty="0" smtClean="0"/>
              <a:t> </a:t>
            </a:r>
            <a:r>
              <a:rPr lang="en-US" sz="1050" dirty="0" smtClean="0"/>
              <a:t>S</a:t>
            </a:r>
            <a:r>
              <a:rPr lang="en-US" sz="1050" dirty="0"/>
              <a:t>. </a:t>
            </a:r>
            <a:r>
              <a:rPr lang="en-US" sz="1050" dirty="0" err="1"/>
              <a:t>Tolkachev</a:t>
            </a:r>
            <a:r>
              <a:rPr lang="en-US" sz="1050" dirty="0"/>
              <a:t>, V. O. </a:t>
            </a:r>
            <a:r>
              <a:rPr lang="en-US" sz="1050" dirty="0" err="1"/>
              <a:t>Ustyuzhanin</a:t>
            </a:r>
            <a:r>
              <a:rPr lang="en-US" sz="1050" dirty="0"/>
              <a:t>. Improved axial confinement in the open trap by the combination of helical and short mirrors // Journal of Plasma Physics 90(4) 905900405 (2024), DOI: 10.1017/S0022377824001132</a:t>
            </a: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38615" y="2686132"/>
            <a:ext cx="5373851" cy="3007695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indent="0">
              <a:buNone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В эксперименте на установке СМОЛА показано, что совместное применение короткой газодинамической пробки и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многопробочной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секции с винтовой симметрией позволяет значительно повысить эффективность подавления продольных потерь плазмы по сравнению с каждым из этих методов в отдельности. Любая комбинация пробок показывает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бо́льшую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эффективность, чем каждый из элементов по отдельности, что доказывает возможность кумулятивного эффекта разных методов удержания. В наилучшей конфигурации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достигнуты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эффективное пробочное отношение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Reff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= 32,6±7,8 и трёхкратный рост плотности плазмы в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ловушке.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30301" y="1171094"/>
            <a:ext cx="9931400" cy="590931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18397A"/>
                </a:solidFill>
              </a:rPr>
              <a:t>Повышение эффективности удержания плазмы в открытой ловушке комбинацией короткой пробки и </a:t>
            </a:r>
            <a:r>
              <a:rPr lang="ru-RU" sz="1800" b="1" dirty="0" err="1" smtClean="0">
                <a:solidFill>
                  <a:srgbClr val="18397A"/>
                </a:solidFill>
              </a:rPr>
              <a:t>многопробочной</a:t>
            </a:r>
            <a:r>
              <a:rPr lang="ru-RU" sz="1800" b="1" dirty="0" smtClean="0">
                <a:solidFill>
                  <a:srgbClr val="18397A"/>
                </a:solidFill>
              </a:rPr>
              <a:t> секции с винтовой симметрией</a:t>
            </a:r>
            <a:endParaRPr lang="ru-RU" sz="1800" b="1" dirty="0">
              <a:solidFill>
                <a:srgbClr val="18397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064BFBE-718E-4752-A019-5CA02D421BB5}"/>
              </a:ext>
            </a:extLst>
          </p:cNvPr>
          <p:cNvSpPr/>
          <p:nvPr/>
        </p:nvSpPr>
        <p:spPr>
          <a:xfrm>
            <a:off x="753527" y="6110962"/>
            <a:ext cx="54473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/>
              <a:t>Типичные радиальные распределения плотности плазмы в области удержания. </a:t>
            </a:r>
            <a:r>
              <a:rPr lang="ru-RU" sz="900" dirty="0" smtClean="0"/>
              <a:t>Сверху: </a:t>
            </a:r>
            <a:r>
              <a:rPr lang="ru-RU" sz="900" dirty="0"/>
              <a:t>плотность плазмы в магнитных конфигурациях с прямым магнитным полем; </a:t>
            </a:r>
            <a:r>
              <a:rPr lang="ru-RU" sz="900" dirty="0" smtClean="0"/>
              <a:t>снизу: </a:t>
            </a:r>
            <a:r>
              <a:rPr lang="ru-RU" sz="900" dirty="0"/>
              <a:t>плотность плазмы в конфигурациях с винтовым магнитным полем и в «базовой» конфигурации с прямым магнитным полем. Стрелки показывают среднее значение плотности в каждом профиле.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8160</TotalTime>
  <Words>312</Words>
  <Application>Microsoft Office PowerPoint</Application>
  <PresentationFormat>Широкоэкранный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Повышение эффективности удержания плазмы в открытой ловушке комбинацией короткой пробки и многопробочной секции с винтовой симметрией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BINP-user</cp:lastModifiedBy>
  <cp:revision>659</cp:revision>
  <cp:lastPrinted>2020-01-14T01:52:00Z</cp:lastPrinted>
  <dcterms:created xsi:type="dcterms:W3CDTF">2019-05-20T10:35:54Z</dcterms:created>
  <dcterms:modified xsi:type="dcterms:W3CDTF">2024-11-28T04:08:24Z</dcterms:modified>
</cp:coreProperties>
</file>