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DA433B60-55BD-4594-B724-7820A25F960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B7048E7E-9734-496A-824F-89AB2F00EEC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2105138-EEF8-4DFF-82A8-2C007FEAD95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31D8527-F1A5-4934-A9A0-6E7DD49E832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AF97453-8709-4D8E-8A68-D8D71BF7A7B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558C7A6F-C86E-42C1-829A-58697A76AF3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1B9A8C20-63FF-4B5B-8693-792D37D813A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1270AE51-9738-41A4-AF28-CC52E84B863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CE2F2904-38FC-43B9-B464-2849E3CC09D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01440" y="1880280"/>
            <a:ext cx="9766080" cy="209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cxnSp>
        <p:nvCxnSpPr>
          <p:cNvPr id="7" name="Прямая соединительная линия 7"/>
          <p:cNvCxnSpPr/>
          <p:nvPr/>
        </p:nvCxnSpPr>
        <p:spPr>
          <a:xfrm>
            <a:off x="8340840" y="868680"/>
            <a:ext cx="3866760" cy="15480"/>
          </a:xfrm>
          <a:prstGeom prst="straightConnector1">
            <a:avLst/>
          </a:prstGeom>
          <a:ln w="28575">
            <a:solidFill>
              <a:srgbClr val="1B4089"/>
            </a:solidFill>
          </a:ln>
        </p:spPr>
      </p:cxnSp>
      <p:cxnSp>
        <p:nvCxnSpPr>
          <p:cNvPr id="2" name="Прямая соединительная линия 8"/>
          <p:cNvCxnSpPr/>
          <p:nvPr/>
        </p:nvCxnSpPr>
        <p:spPr>
          <a:xfrm>
            <a:off x="0" y="876240"/>
            <a:ext cx="885960" cy="360"/>
          </a:xfrm>
          <a:prstGeom prst="straightConnector1">
            <a:avLst/>
          </a:prstGeom>
          <a:ln w="28575">
            <a:solidFill>
              <a:srgbClr val="1B4089"/>
            </a:solidFill>
          </a:ln>
        </p:spPr>
      </p:cxnSp>
      <p:sp>
        <p:nvSpPr>
          <p:cNvPr id="3" name="Прямоугольник 10"/>
          <p:cNvSpPr/>
          <p:nvPr/>
        </p:nvSpPr>
        <p:spPr>
          <a:xfrm>
            <a:off x="0" y="6492240"/>
            <a:ext cx="12191760" cy="36540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" name="TextBox 11"/>
          <p:cNvSpPr/>
          <p:nvPr/>
        </p:nvSpPr>
        <p:spPr>
          <a:xfrm>
            <a:off x="1949400" y="691560"/>
            <a:ext cx="63910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ru-RU" sz="1800" b="1" strike="noStrike" spc="-1">
                <a:solidFill>
                  <a:srgbClr val="1B4089"/>
                </a:solidFill>
                <a:latin typeface="Open Sans"/>
                <a:ea typeface="Open Sans"/>
              </a:rPr>
              <a:t>Сибирское отделение Российской академии наук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" name="Рисунок 12"/>
          <p:cNvPicPr/>
          <p:nvPr/>
        </p:nvPicPr>
        <p:blipFill>
          <a:blip r:embed="rId3"/>
          <a:stretch/>
        </p:blipFill>
        <p:spPr>
          <a:xfrm>
            <a:off x="1085760" y="505440"/>
            <a:ext cx="756360" cy="741240"/>
          </a:xfrm>
          <a:prstGeom prst="rect">
            <a:avLst/>
          </a:prstGeom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32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chemeClr val="dk1"/>
                </a:solidFill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6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</p:txBody>
      </p:sp>
      <p:sp>
        <p:nvSpPr>
          <p:cNvPr id="61" name="PlaceHolder 4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63" name="PlaceHolder 6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D5592C4-F3C6-495D-B4FC-973E38EAC8F1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32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6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</p:txBody>
      </p:sp>
      <p:sp>
        <p:nvSpPr>
          <p:cNvPr id="67" name="PlaceHolder 4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69" name="PlaceHolder 6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6A97CFA-9E31-4317-877F-55D0FB330295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chemeClr val="dk1"/>
                </a:solidFill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6678BCC-05CF-4AD6-81C7-E78A52AAB3F1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chemeClr val="dk1"/>
                </a:solidFill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8B48A23-228D-4F25-A644-DB06363BEB91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latin typeface="Calibri"/>
              </a:rPr>
              <a:t>Образец текста</a:t>
            </a:r>
            <a:endParaRPr lang="ru-RU" sz="2800" b="0" strike="noStrike" spc="-1">
              <a:solidFill>
                <a:schemeClr val="dk1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latin typeface="Calibri"/>
              </a:rPr>
              <a:t>Второй уровень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latin typeface="Calibri"/>
              </a:rPr>
              <a:t>Третий уровень</a:t>
            </a:r>
            <a:endParaRPr lang="ru-RU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Пятый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512FCC8-7215-485F-9D91-2A5E07B54C48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23" name="Рисунок 6"/>
          <p:cNvPicPr/>
          <p:nvPr/>
        </p:nvPicPr>
        <p:blipFill>
          <a:blip r:embed="rId3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24" name="Прямая соединительная линия 7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  <p:cxnSp>
        <p:nvCxnSpPr>
          <p:cNvPr id="25" name="Прямая соединительная линия 8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60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Образец текста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2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9E88B51-FC15-47BF-A51A-19B52E8A9CD6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34" name="PlaceHolder 2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6" name="PlaceHolder 4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19C4CFE-6412-4256-A6DB-8A226B72688C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37" name="Рисунок 12"/>
          <p:cNvPicPr/>
          <p:nvPr/>
        </p:nvPicPr>
        <p:blipFill>
          <a:blip r:embed="rId3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38" name="Прямая соединительная линия 13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  <p:cxnSp>
        <p:nvCxnSpPr>
          <p:cNvPr id="39" name="Прямая соединительная линия 14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838080" y="1801080"/>
            <a:ext cx="501048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latin typeface="Calibri"/>
              </a:rPr>
              <a:t>Образец текста</a:t>
            </a:r>
            <a:endParaRPr lang="ru-RU" sz="2800" b="0" strike="noStrike" spc="-1">
              <a:solidFill>
                <a:schemeClr val="dk1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latin typeface="Calibri"/>
              </a:rPr>
              <a:t>Второй уровень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latin typeface="Calibri"/>
              </a:rPr>
              <a:t>Третий уровень</a:t>
            </a:r>
            <a:endParaRPr lang="ru-RU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Пятый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6248880" y="1801080"/>
            <a:ext cx="51044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latin typeface="Calibri"/>
              </a:rPr>
              <a:t>Образец текста</a:t>
            </a:r>
            <a:endParaRPr lang="ru-RU" sz="2800" b="0" strike="noStrike" spc="-1">
              <a:solidFill>
                <a:schemeClr val="dk1"/>
              </a:solidFill>
              <a:latin typeface="Calibri"/>
            </a:endParaRP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latin typeface="Calibri"/>
              </a:rPr>
              <a:t>Второй уровень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latin typeface="Calibri"/>
              </a:rPr>
              <a:t>Третий уровень</a:t>
            </a:r>
            <a:endParaRPr lang="ru-RU" sz="2000" b="0" strike="noStrike" spc="-1">
              <a:solidFill>
                <a:schemeClr val="dk1"/>
              </a:solidFill>
              <a:latin typeface="Calibri"/>
            </a:endParaRP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Пятый уровень</a:t>
            </a: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chemeClr val="dk1"/>
                </a:solidFill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1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  <a:endParaRPr lang="ru-RU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chemeClr val="dk1"/>
                </a:solidFill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strike="noStrike" spc="-1">
                <a:solidFill>
                  <a:schemeClr val="dk1"/>
                </a:solidFill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49" name="PlaceHolder 8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3154E9-616D-448E-84EB-2659A567B069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Calibri Light"/>
              </a:rPr>
              <a:t>Образец заголовка</a:t>
            </a:r>
            <a:endParaRPr lang="ru-RU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53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CBF1FFE-148A-42F6-9380-8695BF5C7877}" type="slidenum">
              <a:rPr lang="ru-RU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5"/>
          <p:cNvPicPr/>
          <p:nvPr/>
        </p:nvPicPr>
        <p:blipFill>
          <a:blip r:embed="rId3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 w="0">
            <a:noFill/>
          </a:ln>
        </p:spPr>
      </p:pic>
      <p:cxnSp>
        <p:nvCxnSpPr>
          <p:cNvPr id="56" name="Прямая соединительная линия 6"/>
          <p:cNvCxnSpPr/>
          <p:nvPr/>
        </p:nvCxnSpPr>
        <p:spPr>
          <a:xfrm>
            <a:off x="438120" y="1228320"/>
            <a:ext cx="360" cy="563004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  <p:cxnSp>
        <p:nvCxnSpPr>
          <p:cNvPr id="57" name="Прямая соединительная линия 7"/>
          <p:cNvCxnSpPr/>
          <p:nvPr/>
        </p:nvCxnSpPr>
        <p:spPr>
          <a:xfrm>
            <a:off x="438120" y="0"/>
            <a:ext cx="360" cy="495360"/>
          </a:xfrm>
          <a:prstGeom prst="straightConnector1">
            <a:avLst/>
          </a:prstGeom>
          <a:ln w="25400">
            <a:solidFill>
              <a:srgbClr val="1B4089"/>
            </a:solidFill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sldNum" idx="2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747462A-56F9-42DA-A79A-C2527A41C75C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ru-RU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Заголовок 3"/>
          <p:cNvSpPr/>
          <p:nvPr/>
        </p:nvSpPr>
        <p:spPr>
          <a:xfrm>
            <a:off x="1794600" y="180000"/>
            <a:ext cx="10269720" cy="10580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2400" b="1" strike="noStrike" spc="-1">
                <a:solidFill>
                  <a:srgbClr val="1F4E79"/>
                </a:solidFill>
                <a:latin typeface="Calibri"/>
                <a:ea typeface="Verdana"/>
              </a:rPr>
              <a:t>Федеральное государственное бюджетное учреждение науки Институт ядерной физики им. Г.И. Будкера СО РАН (ИЯФ СО РАН) 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Прямоугольник 7"/>
          <p:cNvSpPr/>
          <p:nvPr/>
        </p:nvSpPr>
        <p:spPr>
          <a:xfrm>
            <a:off x="7371720" y="1708920"/>
            <a:ext cx="4333680" cy="30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400" b="1" i="1" strike="noStrike" spc="-1">
                <a:solidFill>
                  <a:srgbClr val="1B4089"/>
                </a:solidFill>
                <a:latin typeface="Calibri"/>
                <a:ea typeface="Verdana"/>
              </a:rPr>
              <a:t>Авторы: Р.Е, Герасимов, П.А. Крачков, Р.Н. Ли</a:t>
            </a: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Box 9"/>
          <p:cNvSpPr/>
          <p:nvPr/>
        </p:nvSpPr>
        <p:spPr>
          <a:xfrm>
            <a:off x="470160" y="5744520"/>
            <a:ext cx="11442600" cy="730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endParaRPr lang="ru-RU" sz="10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Публикация: Gerasimov, R.E., Krachkov, P.A. &amp; Lee, R.N.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Electron-positron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annihilation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into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heavy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leptons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at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two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loops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. J.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High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Energ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.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</a:rPr>
              <a:t>Phys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</a:rPr>
              <a:t>. 2025, 118 (2025). https://doi.org/10.1007/JHEP08(2025)118</a:t>
            </a:r>
            <a:endParaRPr lang="ru-RU" sz="10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 defTabSz="914400">
              <a:lnSpc>
                <a:spcPct val="100000"/>
              </a:lnSpc>
              <a:tabLst>
                <a:tab pos="0" algn="l"/>
              </a:tabLst>
            </a:pPr>
            <a:endParaRPr lang="ru-RU" sz="10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TextBox 12"/>
          <p:cNvSpPr/>
          <p:nvPr/>
        </p:nvSpPr>
        <p:spPr>
          <a:xfrm>
            <a:off x="5400000" y="2099520"/>
            <a:ext cx="6660000" cy="3200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Данная работа посвящена  расчету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двухпетлевых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 поправок к дифференциальному сечению процесса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931" b="0" strike="noStrike" spc="-1" baseline="24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e</a:t>
            </a:r>
            <a:r>
              <a:rPr lang="ru-RU" sz="1931" b="0" strike="noStrike" spc="-1" baseline="24000" dirty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-&gt;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μ</a:t>
            </a:r>
            <a:r>
              <a:rPr lang="ru-RU" sz="1931" b="0" strike="noStrike" spc="-1" baseline="24000" dirty="0" err="1">
                <a:solidFill>
                  <a:srgbClr val="163470"/>
                </a:solidFill>
                <a:latin typeface="Calibri"/>
              </a:rPr>
              <a:t>+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μ</a:t>
            </a:r>
            <a:r>
              <a:rPr lang="ru-RU" sz="1931" b="0" strike="noStrike" spc="-1" baseline="24000" dirty="0">
                <a:solidFill>
                  <a:srgbClr val="163470"/>
                </a:solidFill>
                <a:latin typeface="Calibri"/>
              </a:rPr>
              <a:t>-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. Основной результат — точное аналитическое выражение для C-чётной части поправок, учитывающее массу рождающихся мюонов. Полученные формулы выражены через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полилогарифмы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 Гончарова и пригодны для анализа данных экспериментов на электрон-позитронных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</a:rPr>
              <a:t>коллайдерах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.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163470"/>
                </a:solidFill>
                <a:latin typeface="Calibri"/>
              </a:rPr>
              <a:t>В данной работе впервые были получены полные аналитические выражения для амплитуд с тремя виртуальными фотонами. Кроме того, в ней уточняются и систематизируются ранее известные результаты, такие как форм-факторы лептонов.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title"/>
          </p:nvPr>
        </p:nvSpPr>
        <p:spPr>
          <a:xfrm>
            <a:off x="1210680" y="903600"/>
            <a:ext cx="9930960" cy="1009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algn="ctr"/>
            <a:r>
              <a:rPr lang="ru-RU" sz="1800" b="1" spc="-1" dirty="0" smtClean="0">
                <a:solidFill>
                  <a:srgbClr val="163470"/>
                </a:solidFill>
                <a:latin typeface="Calibri"/>
              </a:rPr>
              <a:t>ВЫЧИСЛЕНО </a:t>
            </a:r>
            <a:r>
              <a:rPr lang="ru-RU" sz="1800" b="1" spc="-1" dirty="0">
                <a:solidFill>
                  <a:srgbClr val="163470"/>
                </a:solidFill>
                <a:latin typeface="Calibri"/>
              </a:rPr>
              <a:t>В ДВУХПЕТЛЕВОМ ПРИБЛИЖЕНИИ</a:t>
            </a:r>
            <a:r>
              <a:rPr lang="ru-RU" sz="1800" b="1" spc="-1" dirty="0" smtClean="0">
                <a:solidFill>
                  <a:srgbClr val="163470"/>
                </a:solidFill>
                <a:latin typeface="Calibri"/>
              </a:rPr>
              <a:t> </a:t>
            </a:r>
            <a:r>
              <a:rPr lang="ru-RU" sz="1800" b="1" spc="-1" dirty="0">
                <a:solidFill>
                  <a:srgbClr val="163470"/>
                </a:solidFill>
                <a:latin typeface="Calibri"/>
              </a:rPr>
              <a:t>ДИФФЕРЕНЦИАЛЬНОЕ СЕЧЕНИЕ РОЖДЕНИЯ ТЯЖЁЛЫХ ЛЕПТОНОВ В </a:t>
            </a:r>
            <a:r>
              <a:rPr lang="ru-RU" sz="1800" b="1" spc="-1" dirty="0" err="1">
                <a:solidFill>
                  <a:srgbClr val="163470"/>
                </a:solidFill>
                <a:latin typeface="Calibri"/>
              </a:rPr>
              <a:t>e⁺e</a:t>
            </a:r>
            <a:r>
              <a:rPr lang="ru-RU" sz="1800" b="1" spc="-1" dirty="0">
                <a:solidFill>
                  <a:srgbClr val="163470"/>
                </a:solidFill>
                <a:latin typeface="Calibri"/>
              </a:rPr>
              <a:t>⁻-</a:t>
            </a:r>
            <a:r>
              <a:rPr lang="ru-RU" sz="1800" b="1" spc="-1" dirty="0" smtClean="0">
                <a:solidFill>
                  <a:srgbClr val="163470"/>
                </a:solidFill>
                <a:latin typeface="Calibri"/>
              </a:rPr>
              <a:t>АННИГИЛЯЦИИ</a:t>
            </a:r>
            <a:endParaRPr lang="ru-RU" sz="18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6" name="Rectangle 7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numCol="1" spcCol="0" anchor="ctr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TextBox 14"/>
          <p:cNvSpPr/>
          <p:nvPr/>
        </p:nvSpPr>
        <p:spPr>
          <a:xfrm>
            <a:off x="753480" y="5299920"/>
            <a:ext cx="4529160" cy="42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ru-RU" sz="1100" b="0" strike="noStrike" spc="-1">
                <a:solidFill>
                  <a:srgbClr val="163470"/>
                </a:solidFill>
                <a:latin typeface="Calibri"/>
              </a:rPr>
              <a:t>Относительные поправки к полному сечению в одно- и двухпетлевом приближении.</a:t>
            </a:r>
            <a:endParaRPr lang="ru-RU" sz="11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8" name="Picture 2" descr="D:\Архив\Лого ИЯФ\++ logo BINP new bold blue Прозрачный.gif"/>
          <p:cNvPicPr/>
          <p:nvPr/>
        </p:nvPicPr>
        <p:blipFill>
          <a:blip r:embed="rId2"/>
          <a:stretch/>
        </p:blipFill>
        <p:spPr>
          <a:xfrm>
            <a:off x="753480" y="250920"/>
            <a:ext cx="689760" cy="826200"/>
          </a:xfrm>
          <a:prstGeom prst="rect">
            <a:avLst/>
          </a:prstGeom>
          <a:ln w="0">
            <a:noFill/>
          </a:ln>
        </p:spPr>
      </p:pic>
      <p:pic>
        <p:nvPicPr>
          <p:cNvPr id="79" name="Рисунок 78"/>
          <p:cNvPicPr/>
          <p:nvPr/>
        </p:nvPicPr>
        <p:blipFill>
          <a:blip r:embed="rId3"/>
          <a:stretch/>
        </p:blipFill>
        <p:spPr>
          <a:xfrm>
            <a:off x="699840" y="2160000"/>
            <a:ext cx="4545360" cy="29581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7957</TotalTime>
  <Words>180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Symbol</vt:lpstr>
      <vt:lpstr>Times New Roman</vt:lpstr>
      <vt:lpstr>Verdana</vt:lpstr>
      <vt:lpstr>Wingdings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1_Тема Office</vt:lpstr>
      <vt:lpstr>ВЫЧИСЛЕНО В ДВУХПЕТЛЕВОМ ПРИБЛИЖЕНИИ ДИФФЕРЕНЦИАЛЬНОЕ СЕЧЕНИЕ РОЖДЕНИЯ ТЯЖЁЛЫХ ЛЕПТОНОВ В e⁺e⁻-АННИГИЛЯЦИИ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644</cp:revision>
  <cp:lastPrinted>2020-01-14T01:52:00Z</cp:lastPrinted>
  <dcterms:created xsi:type="dcterms:W3CDTF">2019-05-20T10:35:54Z</dcterms:created>
  <dcterms:modified xsi:type="dcterms:W3CDTF">2025-11-26T06:57:29Z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