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81" r:id="rId3"/>
    <p:sldId id="272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1" r:id="rId16"/>
    <p:sldId id="269" r:id="rId17"/>
    <p:sldId id="270" r:id="rId18"/>
    <p:sldId id="275" r:id="rId19"/>
    <p:sldId id="276" r:id="rId20"/>
    <p:sldId id="279" r:id="rId21"/>
    <p:sldId id="282" r:id="rId22"/>
    <p:sldId id="280" r:id="rId23"/>
    <p:sldId id="284" r:id="rId24"/>
  </p:sldIdLst>
  <p:sldSz cx="121697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 autoAdjust="0"/>
    <p:restoredTop sz="94660"/>
  </p:normalViewPr>
  <p:slideViewPr>
    <p:cSldViewPr showGuides="1">
      <p:cViewPr varScale="1">
        <p:scale>
          <a:sx n="86" d="100"/>
          <a:sy n="86" d="100"/>
        </p:scale>
        <p:origin x="-262" y="-6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55C4-176A-46D5-8F85-94BE3EFF30D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33BA-03C3-49E8-91DE-0FF8F8F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F872-C6EB-4ED4-A6A4-A791C2C77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6302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4"/>
            <a:ext cx="537709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80" y="1535114"/>
            <a:ext cx="537921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2080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2" y="273050"/>
            <a:ext cx="400377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2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1"/>
            <a:ext cx="730186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9"/>
            <a:ext cx="730186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0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7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2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6D31-5006-4933-B072-AD9C440BC5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4F13-CB8A-4FE9-A766-BA74BA45C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62" y="1052736"/>
            <a:ext cx="7992888" cy="424847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2772519" y="390155"/>
            <a:ext cx="518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позитронного источника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4294967295"/>
          </p:nvPr>
        </p:nvSpPr>
        <p:spPr>
          <a:xfrm>
            <a:off x="0" y="6482518"/>
            <a:ext cx="1026825" cy="365125"/>
          </a:xfrm>
        </p:spPr>
        <p:txBody>
          <a:bodyPr/>
          <a:lstStyle/>
          <a:p>
            <a:r>
              <a:rPr lang="en-US" dirty="0" smtClean="0"/>
              <a:t>06.12.2018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1071" y="1412776"/>
            <a:ext cx="33954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cylinder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120x180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part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44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is ≈29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hole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 has 13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61" y="5014770"/>
            <a:ext cx="5295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profile is a half of sine with a pulse length of  25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µs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Peak  current is ~ 20 kA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peak field is 7 Tesla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coil turns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0.4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FC body 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Turns size is 9.6x14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0603" y="5014770"/>
            <a:ext cx="533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W74Re26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diameter is 90 mm, thickness is 15.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Gap between target and FC front face is 2mm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8223" y="116632"/>
            <a:ext cx="7214102" cy="3974123"/>
            <a:chOff x="430823" y="167054"/>
            <a:chExt cx="7150567" cy="44577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r="4585"/>
            <a:stretch/>
          </p:blipFill>
          <p:spPr>
            <a:xfrm>
              <a:off x="430823" y="167054"/>
              <a:ext cx="3912578" cy="44577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r="6823"/>
            <a:stretch/>
          </p:blipFill>
          <p:spPr>
            <a:xfrm>
              <a:off x="4451328" y="167054"/>
              <a:ext cx="3130062" cy="44577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287547" y="181166"/>
            <a:ext cx="38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FC Computer model  with a positron production target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4294967295"/>
          </p:nvPr>
        </p:nvSpPr>
        <p:spPr>
          <a:xfrm>
            <a:off x="1" y="6482520"/>
            <a:ext cx="1026824" cy="365125"/>
          </a:xfrm>
        </p:spPr>
        <p:txBody>
          <a:bodyPr/>
          <a:lstStyle/>
          <a:p>
            <a:r>
              <a:rPr lang="en-US" dirty="0" smtClean="0"/>
              <a:t>06.12.2018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0031" y="1412776"/>
            <a:ext cx="34258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cylinder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120x180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part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44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is ≈29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hole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 has 13 turns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214" y="5014772"/>
            <a:ext cx="5346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profile is a half of sine with a pulse length of  25 µs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Peak  current is ~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 kA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(peak field is 7 Tesla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coil turns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0.4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FC body 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Turns size is 9.6x14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0603" y="5014772"/>
            <a:ext cx="533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W74Re26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diameter 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90 mm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thickness is 15.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mm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Gap between target and FC front face is 2mm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49470"/>
            <a:ext cx="7771847" cy="3763109"/>
            <a:chOff x="30322" y="-1"/>
            <a:chExt cx="6921405" cy="34416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2" y="-1"/>
              <a:ext cx="3917424" cy="344169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12" y="0"/>
              <a:ext cx="2954215" cy="3429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309023" y="260648"/>
            <a:ext cx="38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FC Computer model  with a positron production target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5"/>
          <p:cNvSpPr>
            <a:spLocks noGrp="1"/>
          </p:cNvSpPr>
          <p:nvPr>
            <p:ph type="dt" sz="half" idx="4294967295"/>
          </p:nvPr>
        </p:nvSpPr>
        <p:spPr>
          <a:xfrm>
            <a:off x="1" y="6482519"/>
            <a:ext cx="1369099" cy="365125"/>
          </a:xfrm>
        </p:spPr>
        <p:txBody>
          <a:bodyPr/>
          <a:lstStyle/>
          <a:p>
            <a:r>
              <a:rPr lang="en-US" dirty="0" smtClean="0"/>
              <a:t>06.12.2018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2319" y="4397120"/>
            <a:ext cx="7190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#1   grooving  gap  is 2 mm, gap between FC front face and target is 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#2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#3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#4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#5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26549"/>
          <a:stretch/>
        </p:blipFill>
        <p:spPr>
          <a:xfrm>
            <a:off x="972319" y="116632"/>
            <a:ext cx="6910423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983" y="11663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Geometry Variations of  </a:t>
            </a: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FC Computer model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835" y="2852936"/>
            <a:ext cx="117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‘0’ position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924647" y="2080594"/>
            <a:ext cx="1167453" cy="740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5"/>
          <p:cNvSpPr>
            <a:spLocks noGrp="1"/>
          </p:cNvSpPr>
          <p:nvPr>
            <p:ph type="dt" sz="half" idx="4294967295"/>
          </p:nvPr>
        </p:nvSpPr>
        <p:spPr>
          <a:xfrm>
            <a:off x="1" y="6482519"/>
            <a:ext cx="1369099" cy="365125"/>
          </a:xfrm>
        </p:spPr>
        <p:txBody>
          <a:bodyPr/>
          <a:lstStyle/>
          <a:p>
            <a:r>
              <a:rPr lang="en-US" dirty="0" smtClean="0"/>
              <a:t>06.12.2018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278" y="5013176"/>
            <a:ext cx="7190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#1   grooving  gap  is 2 mm, gap between FC front face and target is 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#2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#3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#4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#5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grooving  gap  is 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gap between FC front face and target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463" y="267853"/>
            <a:ext cx="395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profiles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FC axis 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8263" y="807560"/>
            <a:ext cx="9721080" cy="4205616"/>
            <a:chOff x="468263" y="807560"/>
            <a:chExt cx="9258586" cy="391758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63" y="855678"/>
              <a:ext cx="4515004" cy="386946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783" y="807560"/>
              <a:ext cx="4578066" cy="3845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6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57983" y="1782557"/>
            <a:ext cx="4887886" cy="4253364"/>
            <a:chOff x="329754" y="804709"/>
            <a:chExt cx="4887886" cy="425336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79" y="804709"/>
              <a:ext cx="4605361" cy="39924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73597" y="4750296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Энергия,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MeV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144799" y="2646260"/>
              <a:ext cx="1256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Угол, градусы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32959" y="1772816"/>
            <a:ext cx="4881115" cy="4263105"/>
            <a:chOff x="6028308" y="834155"/>
            <a:chExt cx="4881115" cy="42631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085" y="834155"/>
              <a:ext cx="4573338" cy="39335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81392" y="4789483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Энергия,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MeV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553755" y="2646259"/>
              <a:ext cx="1256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Угол, градусы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1923" y="620688"/>
            <a:ext cx="464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Энергетически-угловое распределение позитронов после мишени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3193" y="620686"/>
            <a:ext cx="464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Энергетически-угловое распределение позитронов после мишени (захват)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9246" y="260648"/>
            <a:ext cx="576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Фазово-энергетическое распределение сгустка позитронов после соленоида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911" y="1484784"/>
            <a:ext cx="317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размер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 (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0.5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Продольный размер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(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 мм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92533" y="1124744"/>
            <a:ext cx="5260654" cy="4412233"/>
            <a:chOff x="592533" y="1124744"/>
            <a:chExt cx="5260654" cy="4412233"/>
          </a:xfrm>
        </p:grpSpPr>
        <p:sp>
          <p:nvSpPr>
            <p:cNvPr id="6" name="TextBox 5"/>
            <p:cNvSpPr txBox="1"/>
            <p:nvPr/>
          </p:nvSpPr>
          <p:spPr>
            <a:xfrm>
              <a:off x="1961710" y="5229200"/>
              <a:ext cx="2612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Фазовая длина сгустка, градусы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05060" y="3023083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Энергия,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MeV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6" y="1124744"/>
              <a:ext cx="4907501" cy="410445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354059" y="1268759"/>
              <a:ext cx="1002635" cy="36498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57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4247" y="1298428"/>
            <a:ext cx="10801200" cy="4320480"/>
            <a:chOff x="324247" y="1124745"/>
            <a:chExt cx="10801200" cy="432048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47" y="1124745"/>
              <a:ext cx="4918308" cy="432048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903" y="1154413"/>
              <a:ext cx="4896544" cy="427496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68463" y="45520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захват позитронов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e+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соленоида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структуры 24мм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0607199">
            <a:off x="2619159" y="2694104"/>
            <a:ext cx="1859113" cy="12097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6415" y="277056"/>
            <a:ext cx="827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захват позитронов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e+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соленоида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структуры 30мм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2433" y="1428899"/>
            <a:ext cx="10892801" cy="4443127"/>
            <a:chOff x="352433" y="1381224"/>
            <a:chExt cx="10892801" cy="444312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33" y="1412776"/>
              <a:ext cx="4979146" cy="44115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517" y="1381224"/>
              <a:ext cx="5003717" cy="4391193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 rot="20328946">
            <a:off x="2749128" y="2597076"/>
            <a:ext cx="1845119" cy="839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 rot="20328946">
            <a:off x="7620156" y="2684940"/>
            <a:ext cx="2304119" cy="450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2747" y="908720"/>
            <a:ext cx="9440572" cy="3960440"/>
            <a:chOff x="-14625" y="-1"/>
            <a:chExt cx="10168176" cy="430584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25" y="-1"/>
              <a:ext cx="4803367" cy="427890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807" y="37252"/>
              <a:ext cx="4788744" cy="426858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76375" y="26064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Эмиттанс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позитронного сгустка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e+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соленоида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217" y="5157192"/>
            <a:ext cx="466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Эмиттанс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зависит от поля концентратора потока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059" y="355616"/>
            <a:ext cx="8781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позитронного сгустка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MeV)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80105" y="1082991"/>
            <a:ext cx="30223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концентратора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кГс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соленоида        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кГс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азмер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 4.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Горизонтальное смещение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0.6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Вертикальное смещение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~ 1.2 mm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59715" y="1052735"/>
            <a:ext cx="4792972" cy="4196210"/>
            <a:chOff x="1059715" y="1052735"/>
            <a:chExt cx="4792972" cy="419621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347" y="1052735"/>
              <a:ext cx="4693340" cy="388843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060551" y="494116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мм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909226" y="2744985"/>
              <a:ext cx="6087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Y,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мм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4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fld id="{DC9FBA60-41E6-477C-BCA4-567865270AEB}" type="slidenum">
              <a:rPr lang="en-US" altLang="ja-JP" sz="1400">
                <a:latin typeface="华文宋体" charset="-122"/>
                <a:ea typeface="华文宋体" charset="-122"/>
              </a:rPr>
              <a:pPr/>
              <a:t>2</a:t>
            </a:fld>
            <a:endParaRPr lang="en-US" altLang="ja-JP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atin typeface="Helvetica" charset="0"/>
              </a:rPr>
              <a:t>Positron source </a:t>
            </a:r>
            <a:endParaRPr lang="en-US" altLang="ja-JP" smtClean="0"/>
          </a:p>
        </p:txBody>
      </p:sp>
      <p:pic>
        <p:nvPicPr>
          <p:cNvPr id="8196" name="Picture 3" descr="&#10;KEKBe+.JPG                                                     000005C8&#10;Documents3                     B87C2F3C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7704" y="1066800"/>
            <a:ext cx="9034368" cy="5486400"/>
          </a:xfrm>
        </p:spPr>
      </p:pic>
    </p:spTree>
    <p:extLst>
      <p:ext uri="{BB962C8B-B14F-4D97-AF65-F5344CB8AC3E}">
        <p14:creationId xmlns:p14="http://schemas.microsoft.com/office/powerpoint/2010/main" val="36084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14954"/>
              </p:ext>
            </p:extLst>
          </p:nvPr>
        </p:nvGraphicFramePr>
        <p:xfrm>
          <a:off x="1908423" y="836712"/>
          <a:ext cx="7773462" cy="30573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0000"/>
                <a:gridCol w="785577"/>
                <a:gridCol w="785577"/>
                <a:gridCol w="785577"/>
                <a:gridCol w="785577"/>
                <a:gridCol w="785577"/>
                <a:gridCol w="785577"/>
              </a:tblGrid>
              <a:tr h="39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FC–Solenoid field, Tesla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8-0.6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8-0.7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8-0.8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Acc. Structure diameter, mm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Positron yield Ne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/Ne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0.83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398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µm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398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Vertical offset, mm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Horizontal offset, 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20749" y="20553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Expected positron yield (e</a:t>
            </a:r>
            <a:r>
              <a:rPr lang="en-US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energy ~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MeV)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26229" y="4210312"/>
            <a:ext cx="4043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“Safety factor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of 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 system is about  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3" y="980728"/>
            <a:ext cx="77914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1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fld id="{32D61958-B50D-4EAF-BD6F-E17F834E498B}" type="slidenum">
              <a:rPr lang="en-US" altLang="ja-JP" sz="1400">
                <a:latin typeface="华文宋体" charset="-122"/>
                <a:ea typeface="华文宋体" charset="-122"/>
              </a:rPr>
              <a:pPr/>
              <a:t>22</a:t>
            </a:fld>
            <a:endParaRPr lang="en-US" altLang="ja-JP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atin typeface="Helvetica" charset="0"/>
              </a:rPr>
              <a:t>positron beam line</a:t>
            </a:r>
            <a:endParaRPr lang="en-US" altLang="ja-JP" smtClean="0"/>
          </a:p>
        </p:txBody>
      </p:sp>
      <p:pic>
        <p:nvPicPr>
          <p:cNvPr id="10244" name="Picture 3" descr="020.陽電子用FODO.JPG                                           0009A646KamitaniPMG4-Mars              BBD5BBB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222" y="1066800"/>
            <a:ext cx="9127331" cy="5486400"/>
          </a:xfrm>
        </p:spPr>
      </p:pic>
    </p:spTree>
    <p:extLst>
      <p:ext uri="{BB962C8B-B14F-4D97-AF65-F5344CB8AC3E}">
        <p14:creationId xmlns:p14="http://schemas.microsoft.com/office/powerpoint/2010/main" val="2377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7" y="364350"/>
            <a:ext cx="8172400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9" y="1052736"/>
            <a:ext cx="5270329" cy="4038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888" y="358707"/>
            <a:ext cx="518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позитронов после мишени(слева),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энерговыделение в мишени (справа)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5586" y="1592364"/>
            <a:ext cx="56399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электронов 2.5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Мишень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W74Re26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(возможно Тантал)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Радиационная длина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3.5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мощность энерговыделения в мишени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2×100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е-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5×10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мишени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4.5X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повторения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435" y="358707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Плотность энерговыделения от одного сгустка электронов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527" y="758817"/>
            <a:ext cx="603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Пороговая плотность энерговыделения 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W74Re26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2239" y="1181770"/>
            <a:ext cx="8864303" cy="4160739"/>
            <a:chOff x="414860" y="1212477"/>
            <a:chExt cx="10652264" cy="506070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0" y="1556792"/>
              <a:ext cx="5040560" cy="4716394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6089701" y="1649432"/>
              <a:ext cx="4977423" cy="4623754"/>
              <a:chOff x="6440795" y="1212477"/>
              <a:chExt cx="4977423" cy="4623754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41" y="1212477"/>
                <a:ext cx="4788777" cy="422124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101111" y="5497677"/>
                <a:ext cx="20933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Толщина мишени, мм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6029624" y="2904066"/>
                <a:ext cx="1160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Радиус, мм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159885" y="1212477"/>
              <a:ext cx="3025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Плотность энерговыделения,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J/g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2359" y="1218238"/>
              <a:ext cx="3437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Плотность энерговыделения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оси ,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J/g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81232" y="1541019"/>
            <a:ext cx="273630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максимального энерговыделения (90%÷100%)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.5÷4.5X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глубине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 по радиусу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≈1.2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9794" y="165312"/>
            <a:ext cx="7509571" cy="3673264"/>
            <a:chOff x="211015" y="165311"/>
            <a:chExt cx="7991841" cy="379360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15" y="168098"/>
              <a:ext cx="3838575" cy="379081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208" y="165311"/>
              <a:ext cx="3983648" cy="3793603"/>
            </a:xfrm>
            <a:prstGeom prst="rect">
              <a:avLst/>
            </a:prstGeom>
          </p:spPr>
        </p:pic>
      </p:grp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" y="6482520"/>
            <a:ext cx="1026825" cy="365125"/>
          </a:xfrm>
        </p:spPr>
        <p:txBody>
          <a:bodyPr/>
          <a:lstStyle/>
          <a:p>
            <a:r>
              <a:rPr lang="en-US" dirty="0" smtClean="0"/>
              <a:t>20.07.2018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924" y="4255070"/>
            <a:ext cx="5346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profile is a half of sine with a pulse length of  25 µs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coil turns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0.4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FC body 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Turns size is 9.6x14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7217" y="1362075"/>
            <a:ext cx="33954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cylinder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120x180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part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44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is ≈30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hole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 has 13 turns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5007" y="168011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Flux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Concentrator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(FC) computer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0219" y="387594"/>
            <a:ext cx="6682139" cy="3631957"/>
            <a:chOff x="316058" y="263768"/>
            <a:chExt cx="7772785" cy="43008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58" y="263769"/>
              <a:ext cx="3790950" cy="4300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508" y="263768"/>
              <a:ext cx="3791335" cy="4300843"/>
            </a:xfrm>
            <a:prstGeom prst="rect">
              <a:avLst/>
            </a:prstGeom>
          </p:spPr>
        </p:pic>
      </p:grp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8"/>
            <a:ext cx="1026825" cy="365125"/>
          </a:xfrm>
        </p:spPr>
        <p:txBody>
          <a:bodyPr/>
          <a:lstStyle/>
          <a:p>
            <a:r>
              <a:rPr lang="en-US" dirty="0" smtClean="0"/>
              <a:t>20.07.2018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8769" y="533400"/>
            <a:ext cx="338929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cylinder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120x180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part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44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is ≈30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hole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is 70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 has 13 turns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118" y="4630205"/>
            <a:ext cx="5336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profile is a half of sine with a pulse length of  25 µs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coil turns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0.4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FC body 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Turns size is 9.6x14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0247" y="4630205"/>
            <a:ext cx="5305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Target rod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W74Re26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diameter is 4 mm, length is 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External target unit diameter is 35 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8"/>
            <a:ext cx="1026825" cy="365125"/>
          </a:xfrm>
        </p:spPr>
        <p:txBody>
          <a:bodyPr/>
          <a:lstStyle/>
          <a:p>
            <a:r>
              <a:rPr lang="en-US" dirty="0" smtClean="0"/>
              <a:t>20.07.2018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905" y="4156993"/>
            <a:ext cx="23792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1.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position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-2mm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3363" y="4156993"/>
            <a:ext cx="262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2.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odification of FC front face around of a target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245" y="4156993"/>
            <a:ext cx="347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3. Modification of gap between FC front face and target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position of end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-1mm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72260" y="998605"/>
            <a:ext cx="8813578" cy="3012153"/>
            <a:chOff x="504825" y="321597"/>
            <a:chExt cx="8829674" cy="301215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04825" y="321597"/>
              <a:ext cx="8829674" cy="3012153"/>
              <a:chOff x="504825" y="318557"/>
              <a:chExt cx="10791372" cy="353469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46" r="23265" b="18654"/>
              <a:stretch/>
            </p:blipFill>
            <p:spPr>
              <a:xfrm>
                <a:off x="504825" y="443304"/>
                <a:ext cx="3409949" cy="3409949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1" r="26768" b="4998"/>
              <a:stretch/>
            </p:blipFill>
            <p:spPr>
              <a:xfrm>
                <a:off x="4067174" y="386748"/>
                <a:ext cx="3376863" cy="3437714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0" r="24433" b="-313"/>
              <a:stretch/>
            </p:blipFill>
            <p:spPr>
              <a:xfrm>
                <a:off x="7724322" y="318557"/>
                <a:ext cx="3571875" cy="3053267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090416" y="2584938"/>
              <a:ext cx="1010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position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1419855" y="1635085"/>
              <a:ext cx="423698" cy="7811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546398" y="1132752"/>
            <a:ext cx="2461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diameter is 8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7569" y="242057"/>
            <a:ext cx="5295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 of target position and FC front face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" y="180518"/>
            <a:ext cx="5112568" cy="4378483"/>
          </a:xfrm>
          <a:prstGeom prst="rect">
            <a:avLst/>
          </a:prstGeom>
        </p:spPr>
      </p:pic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8"/>
            <a:ext cx="1026825" cy="365125"/>
          </a:xfrm>
        </p:spPr>
        <p:txBody>
          <a:bodyPr/>
          <a:lstStyle/>
          <a:p>
            <a:r>
              <a:rPr lang="en-US" dirty="0" smtClean="0"/>
              <a:t>20.07.2018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430" y="479715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magnetic field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on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 Concentrator. Peak field position is 3 mm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3341" r="4981"/>
          <a:stretch/>
        </p:blipFill>
        <p:spPr>
          <a:xfrm>
            <a:off x="6156895" y="202223"/>
            <a:ext cx="5096094" cy="4392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920" y="4797152"/>
            <a:ext cx="496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on  axis of  Flux Concentrator </a:t>
            </a:r>
          </a:p>
        </p:txBody>
      </p:sp>
    </p:spTree>
    <p:extLst>
      <p:ext uri="{BB962C8B-B14F-4D97-AF65-F5344CB8AC3E}">
        <p14:creationId xmlns:p14="http://schemas.microsoft.com/office/powerpoint/2010/main" val="18609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8"/>
            <a:ext cx="1026825" cy="365125"/>
          </a:xfrm>
        </p:spPr>
        <p:txBody>
          <a:bodyPr/>
          <a:lstStyle/>
          <a:p>
            <a:r>
              <a:rPr lang="en-US" dirty="0" smtClean="0"/>
              <a:t>20.07.2018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372" y="5150983"/>
            <a:ext cx="243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field position is 8 mm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 angle is 30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3341" r="4981"/>
          <a:stretch/>
        </p:blipFill>
        <p:spPr>
          <a:xfrm>
            <a:off x="196004" y="689246"/>
            <a:ext cx="5096094" cy="4392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"/>
          <a:stretch/>
        </p:blipFill>
        <p:spPr>
          <a:xfrm>
            <a:off x="5365523" y="689247"/>
            <a:ext cx="4956174" cy="43002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8689" y="5115065"/>
            <a:ext cx="3688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 angle modification with 23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45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8958" y="219414"/>
            <a:ext cx="775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components on  axis of  Flux Concentrator </a:t>
            </a:r>
          </a:p>
        </p:txBody>
      </p:sp>
    </p:spTree>
    <p:extLst>
      <p:ext uri="{BB962C8B-B14F-4D97-AF65-F5344CB8AC3E}">
        <p14:creationId xmlns:p14="http://schemas.microsoft.com/office/powerpoint/2010/main" val="26082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1101</Words>
  <Application>Microsoft Office PowerPoint</Application>
  <PresentationFormat>Произвольный</PresentationFormat>
  <Paragraphs>195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Positron source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positron beam line</vt:lpstr>
      <vt:lpstr>Презентация PowerPoint</vt:lpstr>
    </vt:vector>
  </TitlesOfParts>
  <Company>BINP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50</cp:revision>
  <dcterms:created xsi:type="dcterms:W3CDTF">2019-02-26T04:30:47Z</dcterms:created>
  <dcterms:modified xsi:type="dcterms:W3CDTF">2019-03-06T06:10:20Z</dcterms:modified>
</cp:coreProperties>
</file>